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media/image23.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754" r:id="rId2"/>
    <p:sldMasterId id="2147483781" r:id="rId3"/>
    <p:sldMasterId id="2147483796" r:id="rId4"/>
  </p:sldMasterIdLst>
  <p:notesMasterIdLst>
    <p:notesMasterId r:id="rId44"/>
  </p:notesMasterIdLst>
  <p:handoutMasterIdLst>
    <p:handoutMasterId r:id="rId45"/>
  </p:handoutMasterIdLst>
  <p:sldIdLst>
    <p:sldId id="451" r:id="rId5"/>
    <p:sldId id="525" r:id="rId6"/>
    <p:sldId id="529" r:id="rId7"/>
    <p:sldId id="469" r:id="rId8"/>
    <p:sldId id="470" r:id="rId9"/>
    <p:sldId id="493" r:id="rId10"/>
    <p:sldId id="542" r:id="rId11"/>
    <p:sldId id="453" r:id="rId12"/>
    <p:sldId id="464" r:id="rId13"/>
    <p:sldId id="523" r:id="rId14"/>
    <p:sldId id="497" r:id="rId15"/>
    <p:sldId id="498" r:id="rId16"/>
    <p:sldId id="489" r:id="rId17"/>
    <p:sldId id="495" r:id="rId18"/>
    <p:sldId id="526" r:id="rId19"/>
    <p:sldId id="512" r:id="rId20"/>
    <p:sldId id="520" r:id="rId21"/>
    <p:sldId id="519" r:id="rId22"/>
    <p:sldId id="518" r:id="rId23"/>
    <p:sldId id="514" r:id="rId24"/>
    <p:sldId id="515" r:id="rId25"/>
    <p:sldId id="521" r:id="rId26"/>
    <p:sldId id="538" r:id="rId27"/>
    <p:sldId id="540" r:id="rId28"/>
    <p:sldId id="541" r:id="rId29"/>
    <p:sldId id="537" r:id="rId30"/>
    <p:sldId id="535" r:id="rId31"/>
    <p:sldId id="536" r:id="rId32"/>
    <p:sldId id="507" r:id="rId33"/>
    <p:sldId id="458" r:id="rId34"/>
    <p:sldId id="499" r:id="rId35"/>
    <p:sldId id="492" r:id="rId36"/>
    <p:sldId id="522" r:id="rId37"/>
    <p:sldId id="527" r:id="rId38"/>
    <p:sldId id="395" r:id="rId39"/>
    <p:sldId id="524" r:id="rId40"/>
    <p:sldId id="528" r:id="rId41"/>
    <p:sldId id="506" r:id="rId42"/>
    <p:sldId id="478" r:id="rId43"/>
  </p:sldIdLst>
  <p:sldSz cx="9906000" cy="6858000" type="A4"/>
  <p:notesSz cx="6797675" cy="9856788"/>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00000"/>
    <a:srgbClr val="FFFF99"/>
    <a:srgbClr val="FFCCFF"/>
    <a:srgbClr val="FF6600"/>
    <a:srgbClr val="FF99FF"/>
    <a:srgbClr val="CCFFCC"/>
    <a:srgbClr val="FFCC99"/>
    <a:srgbClr val="CCFFFF"/>
    <a:srgbClr val="227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2" autoAdjust="0"/>
  </p:normalViewPr>
  <p:slideViewPr>
    <p:cSldViewPr>
      <p:cViewPr varScale="1">
        <p:scale>
          <a:sx n="95" d="100"/>
          <a:sy n="95" d="100"/>
        </p:scale>
        <p:origin x="-222" y="-96"/>
      </p:cViewPr>
      <p:guideLst>
        <p:guide orient="horz" pos="2160"/>
        <p:guide pos="30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3074"/>
    </p:cViewPr>
  </p:sorterViewPr>
  <p:notesViewPr>
    <p:cSldViewPr showGuides="1">
      <p:cViewPr>
        <p:scale>
          <a:sx n="110" d="100"/>
          <a:sy n="110" d="100"/>
        </p:scale>
        <p:origin x="-1428" y="360"/>
      </p:cViewPr>
      <p:guideLst>
        <p:guide orient="horz" pos="3104"/>
        <p:guide pos="21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15069029255093994"/>
                  <c:y val="-1.3908806715894234E-2"/>
                </c:manualLayout>
              </c:layout>
              <c:showLegendKey val="0"/>
              <c:showVal val="0"/>
              <c:showCatName val="1"/>
              <c:showSerName val="0"/>
              <c:showPercent val="1"/>
              <c:showBubbleSize val="0"/>
            </c:dLbl>
            <c:dLbl>
              <c:idx val="2"/>
              <c:layout>
                <c:manualLayout>
                  <c:x val="-4.8069899059498052E-2"/>
                  <c:y val="9.9031398057895597E-4"/>
                </c:manualLayout>
              </c:layout>
              <c:showLegendKey val="0"/>
              <c:showVal val="0"/>
              <c:showCatName val="1"/>
              <c:showSerName val="0"/>
              <c:showPercent val="1"/>
              <c:showBubbleSize val="0"/>
            </c:dLbl>
            <c:dLbl>
              <c:idx val="3"/>
              <c:layout>
                <c:manualLayout>
                  <c:x val="6.0903645564286492E-2"/>
                  <c:y val="-1.5142275108543182E-2"/>
                </c:manualLayout>
              </c:layout>
              <c:tx>
                <c:rich>
                  <a:bodyPr/>
                  <a:lstStyle/>
                  <a:p>
                    <a:r>
                      <a:rPr lang="en-US" sz="800"/>
                      <a:t>Schienennahverkehr/S-Bahn
2%</a:t>
                    </a:r>
                  </a:p>
                </c:rich>
              </c:tx>
              <c:showLegendKey val="0"/>
              <c:showVal val="0"/>
              <c:showCatName val="1"/>
              <c:showSerName val="0"/>
              <c:showPercent val="1"/>
              <c:showBubbleSize val="0"/>
            </c:dLbl>
            <c:dLbl>
              <c:idx val="4"/>
              <c:layout>
                <c:manualLayout>
                  <c:x val="-0.10764110850330884"/>
                  <c:y val="-6.6433641993725303E-3"/>
                </c:manualLayout>
              </c:layout>
              <c:showLegendKey val="0"/>
              <c:showVal val="0"/>
              <c:showCatName val="1"/>
              <c:showSerName val="0"/>
              <c:showPercent val="1"/>
              <c:showBubbleSize val="0"/>
            </c:dLbl>
            <c:dLbl>
              <c:idx val="5"/>
              <c:layout>
                <c:manualLayout>
                  <c:x val="0.16292215144127067"/>
                  <c:y val="2.9710968340403956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data_294!$B$21:$B$24</c:f>
              <c:strCache>
                <c:ptCount val="4"/>
                <c:pt idx="0">
                  <c:v>Motorräder</c:v>
                </c:pt>
                <c:pt idx="1">
                  <c:v>Personenwagen</c:v>
                </c:pt>
                <c:pt idx="2">
                  <c:v>Linienbusse</c:v>
                </c:pt>
                <c:pt idx="3">
                  <c:v>Schienennahverkehr/S-Bahn</c:v>
                </c:pt>
              </c:strCache>
            </c:strRef>
          </c:cat>
          <c:val>
            <c:numRef>
              <c:f>data_294!$D$21:$D$24</c:f>
              <c:numCache>
                <c:formatCode>#,##0.00</c:formatCode>
                <c:ptCount val="4"/>
                <c:pt idx="0">
                  <c:v>1184.4299901379648</c:v>
                </c:pt>
                <c:pt idx="1">
                  <c:v>92623.440619945555</c:v>
                </c:pt>
                <c:pt idx="2">
                  <c:v>1531.2850357522882</c:v>
                </c:pt>
                <c:pt idx="3">
                  <c:v>1750.6151952519863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FFFF00"/>
              </a:solidFill>
            </c:spPr>
          </c:dPt>
          <c:dLbls>
            <c:dLbl>
              <c:idx val="4"/>
              <c:layout>
                <c:manualLayout>
                  <c:x val="-6.6663337099027442E-2"/>
                  <c:y val="4.4638978373424058E-2"/>
                </c:manualLayout>
              </c:layout>
              <c:showLegendKey val="0"/>
              <c:showVal val="0"/>
              <c:showCatName val="1"/>
              <c:showSerName val="0"/>
              <c:showPercent val="1"/>
              <c:showBubbleSize val="0"/>
            </c:dLbl>
            <c:dLbl>
              <c:idx val="5"/>
              <c:layout>
                <c:manualLayout>
                  <c:x val="-6.2398794039980131E-2"/>
                  <c:y val="-3.8027219381769527E-2"/>
                </c:manualLayout>
              </c:layout>
              <c:tx>
                <c:rich>
                  <a:bodyPr/>
                  <a:lstStyle/>
                  <a:p>
                    <a:r>
                      <a:rPr lang="en-US"/>
                      <a:t>Umwelt-</a:t>
                    </a:r>
                  </a:p>
                  <a:p>
                    <a:r>
                      <a:rPr lang="en-US"/>
                      <a:t>wärme
0,01%</a:t>
                    </a:r>
                  </a:p>
                </c:rich>
              </c:tx>
              <c:showLegendKey val="0"/>
              <c:showVal val="0"/>
              <c:showCatName val="1"/>
              <c:showSerName val="0"/>
              <c:showPercent val="1"/>
              <c:showBubbleSize val="0"/>
            </c:dLbl>
            <c:dLbl>
              <c:idx val="6"/>
              <c:layout>
                <c:manualLayout>
                  <c:x val="-4.5929568389553789E-2"/>
                  <c:y val="-0.16797216695893219"/>
                </c:manualLayout>
              </c:layout>
              <c:tx>
                <c:rich>
                  <a:bodyPr/>
                  <a:lstStyle/>
                  <a:p>
                    <a:r>
                      <a:rPr lang="en-US"/>
                      <a:t>Sonnen-</a:t>
                    </a:r>
                  </a:p>
                  <a:p>
                    <a:r>
                      <a:rPr lang="en-US"/>
                      <a:t>kollektoren
0,1%</a:t>
                    </a:r>
                  </a:p>
                </c:rich>
              </c:tx>
              <c:showLegendKey val="0"/>
              <c:showVal val="0"/>
              <c:showCatName val="1"/>
              <c:showSerName val="0"/>
              <c:showPercent val="1"/>
              <c:showBubbleSize val="0"/>
            </c:dLbl>
            <c:dLbl>
              <c:idx val="7"/>
              <c:layout>
                <c:manualLayout>
                  <c:x val="5.8975553001323856E-3"/>
                  <c:y val="-0.23820774315088136"/>
                </c:manualLayout>
              </c:layout>
              <c:showLegendKey val="0"/>
              <c:showVal val="0"/>
              <c:showCatName val="1"/>
              <c:showSerName val="0"/>
              <c:showPercent val="1"/>
              <c:showBubbleSize val="0"/>
            </c:dLbl>
            <c:dLbl>
              <c:idx val="8"/>
              <c:layout>
                <c:manualLayout>
                  <c:x val="6.157051174946665E-2"/>
                  <c:y val="-0.12839281772021488"/>
                </c:manualLayout>
              </c:layout>
              <c:showLegendKey val="0"/>
              <c:showVal val="0"/>
              <c:showCatName val="1"/>
              <c:showSerName val="0"/>
              <c:showPercent val="1"/>
              <c:showBubbleSize val="0"/>
            </c:dLbl>
            <c:dLbl>
              <c:idx val="9"/>
              <c:layout>
                <c:manualLayout>
                  <c:x val="9.0639431768526207E-2"/>
                  <c:y val="-3.5612142121810748E-2"/>
                </c:manualLayout>
              </c:layout>
              <c:showLegendKey val="0"/>
              <c:showVal val="0"/>
              <c:showCatName val="1"/>
              <c:showSerName val="0"/>
              <c:showPercent val="1"/>
              <c:showBubbleSize val="0"/>
            </c:dLbl>
            <c:dLbl>
              <c:idx val="10"/>
              <c:layout>
                <c:manualLayout>
                  <c:x val="0.12017627285163893"/>
                  <c:y val="-8.2811496619459676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data_298!$A$20:$A$31</c:f>
              <c:strCache>
                <c:ptCount val="12"/>
                <c:pt idx="0">
                  <c:v>Strom</c:v>
                </c:pt>
                <c:pt idx="1">
                  <c:v>Heizöl EL</c:v>
                </c:pt>
                <c:pt idx="2">
                  <c:v>Erdgas</c:v>
                </c:pt>
                <c:pt idx="3">
                  <c:v>Fernwärme</c:v>
                </c:pt>
                <c:pt idx="4">
                  <c:v>Holz</c:v>
                </c:pt>
                <c:pt idx="5">
                  <c:v>Umweltwärme</c:v>
                </c:pt>
                <c:pt idx="6">
                  <c:v>Sonnenkollektoren</c:v>
                </c:pt>
                <c:pt idx="7">
                  <c:v>Biogase</c:v>
                </c:pt>
                <c:pt idx="8">
                  <c:v>Abfall</c:v>
                </c:pt>
                <c:pt idx="9">
                  <c:v>Flüssiggas</c:v>
                </c:pt>
                <c:pt idx="10">
                  <c:v>Braunkohle</c:v>
                </c:pt>
                <c:pt idx="11">
                  <c:v>Steinkohle</c:v>
                </c:pt>
              </c:strCache>
            </c:strRef>
          </c:cat>
          <c:val>
            <c:numRef>
              <c:f>data_298!$B$20:$B$31</c:f>
              <c:numCache>
                <c:formatCode>#,##0.00</c:formatCode>
                <c:ptCount val="12"/>
                <c:pt idx="0">
                  <c:v>22642.258999999995</c:v>
                </c:pt>
                <c:pt idx="1">
                  <c:v>9383.1628271615518</c:v>
                </c:pt>
                <c:pt idx="2">
                  <c:v>11672.570000000009</c:v>
                </c:pt>
                <c:pt idx="3">
                  <c:v>5154.6260300731237</c:v>
                </c:pt>
                <c:pt idx="4">
                  <c:v>1487.2553078881351</c:v>
                </c:pt>
                <c:pt idx="5">
                  <c:v>11.357949074905948</c:v>
                </c:pt>
                <c:pt idx="6">
                  <c:v>64.074498919124238</c:v>
                </c:pt>
                <c:pt idx="7">
                  <c:v>556.20736981052607</c:v>
                </c:pt>
                <c:pt idx="8">
                  <c:v>1185.5703524236817</c:v>
                </c:pt>
                <c:pt idx="9">
                  <c:v>676.06500159695645</c:v>
                </c:pt>
                <c:pt idx="10">
                  <c:v>1221.5624506673973</c:v>
                </c:pt>
                <c:pt idx="11">
                  <c:v>6108.1328965773773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5"/>
            <a:ext cx="2945862" cy="492304"/>
          </a:xfrm>
          <a:prstGeom prst="rect">
            <a:avLst/>
          </a:prstGeom>
          <a:noFill/>
          <a:ln>
            <a:noFill/>
          </a:ln>
          <a:effectLst/>
          <a:extLst/>
        </p:spPr>
        <p:txBody>
          <a:bodyPr vert="horz" wrap="square" lIns="95132" tIns="47564" rIns="95132" bIns="47564" numCol="1" anchor="t" anchorCtr="0" compatLnSpc="1">
            <a:prstTxWarp prst="textNoShape">
              <a:avLst/>
            </a:prstTxWarp>
          </a:bodyPr>
          <a:lstStyle>
            <a:lvl1pPr algn="l" defTabSz="951557" eaLnBrk="0" hangingPunct="0">
              <a:spcBef>
                <a:spcPct val="0"/>
              </a:spcBef>
              <a:defRPr sz="1200">
                <a:latin typeface="Times" pitchFamily="18" charset="0"/>
                <a:cs typeface="+mn-cs"/>
              </a:defRPr>
            </a:lvl1pPr>
          </a:lstStyle>
          <a:p>
            <a:pPr>
              <a:defRPr/>
            </a:pPr>
            <a:endParaRPr lang="de-DE"/>
          </a:p>
        </p:txBody>
      </p:sp>
      <p:sp>
        <p:nvSpPr>
          <p:cNvPr id="59395" name="Rectangle 3"/>
          <p:cNvSpPr>
            <a:spLocks noGrp="1" noChangeArrowheads="1"/>
          </p:cNvSpPr>
          <p:nvPr>
            <p:ph type="dt" sz="quarter" idx="1"/>
          </p:nvPr>
        </p:nvSpPr>
        <p:spPr bwMode="auto">
          <a:xfrm>
            <a:off x="3850297" y="5"/>
            <a:ext cx="2945862" cy="492304"/>
          </a:xfrm>
          <a:prstGeom prst="rect">
            <a:avLst/>
          </a:prstGeom>
          <a:noFill/>
          <a:ln>
            <a:noFill/>
          </a:ln>
          <a:effectLst/>
          <a:extLst/>
        </p:spPr>
        <p:txBody>
          <a:bodyPr vert="horz" wrap="square" lIns="95132" tIns="47564" rIns="95132" bIns="47564" numCol="1" anchor="t" anchorCtr="0" compatLnSpc="1">
            <a:prstTxWarp prst="textNoShape">
              <a:avLst/>
            </a:prstTxWarp>
          </a:bodyPr>
          <a:lstStyle>
            <a:lvl1pPr algn="r" defTabSz="951557" eaLnBrk="0" hangingPunct="0">
              <a:spcBef>
                <a:spcPct val="0"/>
              </a:spcBef>
              <a:defRPr sz="1200">
                <a:latin typeface="Times" pitchFamily="18" charset="0"/>
                <a:cs typeface="+mn-cs"/>
              </a:defRPr>
            </a:lvl1pPr>
          </a:lstStyle>
          <a:p>
            <a:pPr>
              <a:defRPr/>
            </a:pPr>
            <a:endParaRPr lang="de-DE"/>
          </a:p>
        </p:txBody>
      </p:sp>
      <p:sp>
        <p:nvSpPr>
          <p:cNvPr id="59396" name="Rectangle 4"/>
          <p:cNvSpPr>
            <a:spLocks noGrp="1" noChangeArrowheads="1"/>
          </p:cNvSpPr>
          <p:nvPr>
            <p:ph type="ftr" sz="quarter" idx="2"/>
          </p:nvPr>
        </p:nvSpPr>
        <p:spPr bwMode="auto">
          <a:xfrm>
            <a:off x="1" y="9362957"/>
            <a:ext cx="2945862" cy="492304"/>
          </a:xfrm>
          <a:prstGeom prst="rect">
            <a:avLst/>
          </a:prstGeom>
          <a:noFill/>
          <a:ln>
            <a:noFill/>
          </a:ln>
          <a:effectLst/>
          <a:extLst/>
        </p:spPr>
        <p:txBody>
          <a:bodyPr vert="horz" wrap="square" lIns="95132" tIns="47564" rIns="95132" bIns="47564" numCol="1" anchor="b" anchorCtr="0" compatLnSpc="1">
            <a:prstTxWarp prst="textNoShape">
              <a:avLst/>
            </a:prstTxWarp>
          </a:bodyPr>
          <a:lstStyle>
            <a:lvl1pPr algn="l" defTabSz="951557" eaLnBrk="0" hangingPunct="0">
              <a:spcBef>
                <a:spcPct val="0"/>
              </a:spcBef>
              <a:defRPr sz="1200">
                <a:latin typeface="Times" pitchFamily="18" charset="0"/>
                <a:cs typeface="+mn-cs"/>
              </a:defRPr>
            </a:lvl1pPr>
          </a:lstStyle>
          <a:p>
            <a:pPr>
              <a:defRPr/>
            </a:pPr>
            <a:endParaRPr lang="de-DE"/>
          </a:p>
        </p:txBody>
      </p:sp>
      <p:sp>
        <p:nvSpPr>
          <p:cNvPr id="59397" name="Rectangle 5"/>
          <p:cNvSpPr>
            <a:spLocks noGrp="1" noChangeArrowheads="1"/>
          </p:cNvSpPr>
          <p:nvPr>
            <p:ph type="sldNum" sz="quarter" idx="3"/>
          </p:nvPr>
        </p:nvSpPr>
        <p:spPr bwMode="auto">
          <a:xfrm>
            <a:off x="3850297" y="9362957"/>
            <a:ext cx="2945862" cy="492304"/>
          </a:xfrm>
          <a:prstGeom prst="rect">
            <a:avLst/>
          </a:prstGeom>
          <a:noFill/>
          <a:ln>
            <a:noFill/>
          </a:ln>
          <a:effectLst/>
          <a:extLst/>
        </p:spPr>
        <p:txBody>
          <a:bodyPr vert="horz" wrap="square" lIns="95132" tIns="47564" rIns="95132" bIns="47564" numCol="1" anchor="b" anchorCtr="0" compatLnSpc="1">
            <a:prstTxWarp prst="textNoShape">
              <a:avLst/>
            </a:prstTxWarp>
          </a:bodyPr>
          <a:lstStyle>
            <a:lvl1pPr algn="r" defTabSz="951557" eaLnBrk="0" hangingPunct="0">
              <a:spcBef>
                <a:spcPct val="0"/>
              </a:spcBef>
              <a:defRPr sz="1200">
                <a:latin typeface="Times" pitchFamily="18" charset="0"/>
                <a:cs typeface="+mn-cs"/>
              </a:defRPr>
            </a:lvl1pPr>
          </a:lstStyle>
          <a:p>
            <a:pPr>
              <a:defRPr/>
            </a:pPr>
            <a:fld id="{50C4BB2C-4BED-45D8-BC98-2557005506F7}" type="slidenum">
              <a:rPr lang="de-DE"/>
              <a:pPr>
                <a:defRPr/>
              </a:pPr>
              <a:t>‹Nr.›</a:t>
            </a:fld>
            <a:endParaRPr lang="de-DE"/>
          </a:p>
        </p:txBody>
      </p:sp>
    </p:spTree>
    <p:extLst>
      <p:ext uri="{BB962C8B-B14F-4D97-AF65-F5344CB8AC3E}">
        <p14:creationId xmlns:p14="http://schemas.microsoft.com/office/powerpoint/2010/main" val="412920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otizenplatzhalter 1"/>
          <p:cNvSpPr>
            <a:spLocks noGrp="1"/>
          </p:cNvSpPr>
          <p:nvPr>
            <p:ph type="body" sz="quarter" idx="3"/>
          </p:nvPr>
        </p:nvSpPr>
        <p:spPr>
          <a:xfrm>
            <a:off x="679453" y="4681541"/>
            <a:ext cx="5438775" cy="4435475"/>
          </a:xfrm>
          <a:prstGeom prst="rect">
            <a:avLst/>
          </a:prstGeom>
        </p:spPr>
        <p:txBody>
          <a:bodyPr vert="horz" lIns="91420" tIns="45710" rIns="91420" bIns="4571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olienbildplatzhalter 2"/>
          <p:cNvSpPr>
            <a:spLocks noGrp="1" noRot="1" noChangeAspect="1"/>
          </p:cNvSpPr>
          <p:nvPr>
            <p:ph type="sldImg" idx="2"/>
          </p:nvPr>
        </p:nvSpPr>
        <p:spPr>
          <a:xfrm>
            <a:off x="730250" y="739775"/>
            <a:ext cx="5337175" cy="3695700"/>
          </a:xfrm>
          <a:prstGeom prst="rect">
            <a:avLst/>
          </a:prstGeom>
          <a:noFill/>
          <a:ln w="12700">
            <a:solidFill>
              <a:prstClr val="black"/>
            </a:solidFill>
          </a:ln>
        </p:spPr>
        <p:txBody>
          <a:bodyPr vert="horz" lIns="91420" tIns="45710" rIns="91420" bIns="45710" rtlCol="0" anchor="ctr"/>
          <a:lstStyle/>
          <a:p>
            <a:endParaRPr lang="de-DE"/>
          </a:p>
        </p:txBody>
      </p:sp>
    </p:spTree>
    <p:extLst>
      <p:ext uri="{BB962C8B-B14F-4D97-AF65-F5344CB8AC3E}">
        <p14:creationId xmlns:p14="http://schemas.microsoft.com/office/powerpoint/2010/main" val="3796084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e.wikipedia.org/wiki/Europ%C3%A4ische_Un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de.wikipedia.org/wiki/Klimarahmenkonvention_der_Vereinten_Nation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30250" y="739775"/>
            <a:ext cx="5338763" cy="3695700"/>
          </a:xfrm>
          <a:prstGeom prst="rect">
            <a:avLst/>
          </a:prstGeom>
        </p:spPr>
      </p:sp>
      <p:sp>
        <p:nvSpPr>
          <p:cNvPr id="3" name="Notizenplatzhalter 2"/>
          <p:cNvSpPr>
            <a:spLocks noGrp="1"/>
          </p:cNvSpPr>
          <p:nvPr>
            <p:ph type="body" idx="1"/>
          </p:nvPr>
        </p:nvSpPr>
        <p:spPr>
          <a:xfrm>
            <a:off x="607116" y="4681478"/>
            <a:ext cx="5546709" cy="4858751"/>
          </a:xfrm>
          <a:prstGeom prst="rect">
            <a:avLst/>
          </a:prstGeom>
        </p:spPr>
        <p:txBody>
          <a:bodyPr/>
          <a:lstStyle/>
          <a:p>
            <a:endParaRPr lang="de-DE" smtClean="0">
              <a:latin typeface="Arial" pitchFamily="34" charset="0"/>
              <a:cs typeface="Arial" pitchFamily="34" charset="0"/>
            </a:endParaRPr>
          </a:p>
        </p:txBody>
      </p:sp>
    </p:spTree>
    <p:extLst>
      <p:ext uri="{BB962C8B-B14F-4D97-AF65-F5344CB8AC3E}">
        <p14:creationId xmlns:p14="http://schemas.microsoft.com/office/powerpoint/2010/main" val="328780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Kurzer Zwischenstand: Ablauf des Konzeptes</a:t>
            </a:r>
            <a:endParaRPr lang="de-DE"/>
          </a:p>
        </p:txBody>
      </p:sp>
    </p:spTree>
    <p:extLst>
      <p:ext uri="{BB962C8B-B14F-4D97-AF65-F5344CB8AC3E}">
        <p14:creationId xmlns:p14="http://schemas.microsoft.com/office/powerpoint/2010/main" val="116156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baseline="0" smtClean="0">
                <a:latin typeface="Arial" panose="020B0604020202020204" pitchFamily="34" charset="0"/>
                <a:cs typeface="Arial" panose="020B0604020202020204" pitchFamily="34" charset="0"/>
              </a:rPr>
              <a:t>Die Sektoren</a:t>
            </a:r>
            <a:r>
              <a:rPr lang="de-DE" sz="1000" b="1" smtClean="0">
                <a:latin typeface="Arial" panose="020B0604020202020204" pitchFamily="34" charset="0"/>
                <a:cs typeface="Arial" panose="020B0604020202020204" pitchFamily="34" charset="0"/>
              </a:rPr>
              <a:t> oder Bereiche </a:t>
            </a:r>
            <a:r>
              <a:rPr lang="de-DE" sz="1000" smtClean="0">
                <a:latin typeface="Arial" panose="020B0604020202020204" pitchFamily="34" charset="0"/>
                <a:ea typeface="Times New Roman"/>
                <a:cs typeface="Arial" panose="020B0604020202020204" pitchFamily="34" charset="0"/>
              </a:rPr>
              <a:t>sind laut Richtlinie: </a:t>
            </a:r>
            <a:endParaRPr lang="de-DE" sz="1000" b="1" baseline="0" smtClean="0">
              <a:latin typeface="Arial" panose="020B0604020202020204" pitchFamily="34" charset="0"/>
              <a:cs typeface="Arial" panose="020B0604020202020204" pitchFamily="34" charset="0"/>
            </a:endParaRPr>
          </a:p>
          <a:p>
            <a:r>
              <a:rPr lang="de-DE" sz="1000" baseline="0" smtClean="0">
                <a:latin typeface="Arial" panose="020B0604020202020204" pitchFamily="34" charset="0"/>
                <a:cs typeface="Arial" panose="020B0604020202020204" pitchFamily="34" charset="0"/>
              </a:rPr>
              <a:t>Eigene Liegenschaften, Straßenbeleuchtung, private Haushalte und Bereiche Gewerbe, Handel und Dienstleistungen, Industrie (soweit vorhanden), Verkehr, Abwasser und Abfall. In diesen</a:t>
            </a:r>
            <a:r>
              <a:rPr lang="de-DE" sz="1000" smtClean="0">
                <a:latin typeface="Arial" panose="020B0604020202020204" pitchFamily="34" charset="0"/>
                <a:cs typeface="Arial" panose="020B0604020202020204" pitchFamily="34" charset="0"/>
              </a:rPr>
              <a:t> </a:t>
            </a:r>
            <a:r>
              <a:rPr lang="de-DE" sz="1000" baseline="0" smtClean="0">
                <a:latin typeface="Arial" panose="020B0604020202020204" pitchFamily="34" charset="0"/>
                <a:cs typeface="Arial" panose="020B0604020202020204" pitchFamily="34" charset="0"/>
              </a:rPr>
              <a:t>sollen die CO2Emissionen</a:t>
            </a:r>
            <a:r>
              <a:rPr lang="de-DE" sz="1000" smtClean="0">
                <a:latin typeface="Arial" panose="020B0604020202020204" pitchFamily="34" charset="0"/>
                <a:cs typeface="Arial" panose="020B0604020202020204" pitchFamily="34" charset="0"/>
              </a:rPr>
              <a:t> reduziert, Energieverbräuche gesenkt und die Energieeffizienz gesteigert werden.</a:t>
            </a:r>
            <a:endParaRPr lang="de-DE" sz="1000" baseline="0" smtClean="0">
              <a:latin typeface="Arial" panose="020B0604020202020204" pitchFamily="34" charset="0"/>
              <a:cs typeface="Arial" panose="020B0604020202020204" pitchFamily="34" charset="0"/>
            </a:endParaRPr>
          </a:p>
          <a:p>
            <a:r>
              <a:rPr lang="de-DE" sz="1000" b="1" smtClean="0">
                <a:latin typeface="Arial" panose="020B0604020202020204" pitchFamily="34" charset="0"/>
                <a:cs typeface="Arial" panose="020B0604020202020204" pitchFamily="34" charset="0"/>
              </a:rPr>
              <a:t>Daten- </a:t>
            </a:r>
            <a:r>
              <a:rPr lang="de-DE" sz="1000" b="1" baseline="0" smtClean="0">
                <a:latin typeface="Arial" panose="020B0604020202020204" pitchFamily="34" charset="0"/>
                <a:cs typeface="Arial" panose="020B0604020202020204" pitchFamily="34" charset="0"/>
              </a:rPr>
              <a:t>Erfassung und </a:t>
            </a:r>
            <a:r>
              <a:rPr lang="de-DE" sz="1000" b="1" smtClean="0">
                <a:latin typeface="Arial" panose="020B0604020202020204" pitchFamily="34" charset="0"/>
                <a:cs typeface="Arial" panose="020B0604020202020204" pitchFamily="34" charset="0"/>
              </a:rPr>
              <a:t>Auswertung</a:t>
            </a:r>
            <a:endParaRPr lang="de-DE" sz="1000" b="1" baseline="0" smtClean="0">
              <a:latin typeface="Arial" panose="020B0604020202020204" pitchFamily="34" charset="0"/>
              <a:cs typeface="Arial" panose="020B0604020202020204" pitchFamily="34" charset="0"/>
            </a:endParaRPr>
          </a:p>
          <a:p>
            <a:r>
              <a:rPr lang="de-DE" sz="1000" smtClean="0">
                <a:latin typeface="Arial" panose="020B0604020202020204" pitchFamily="34" charset="0"/>
                <a:cs typeface="Arial" panose="020B0604020202020204" pitchFamily="34" charset="0"/>
              </a:rPr>
              <a:t>Um zur</a:t>
            </a:r>
            <a:r>
              <a:rPr lang="de-DE" sz="1000" baseline="0" smtClean="0">
                <a:latin typeface="Arial" panose="020B0604020202020204" pitchFamily="34" charset="0"/>
                <a:cs typeface="Arial" panose="020B0604020202020204" pitchFamily="34" charset="0"/>
              </a:rPr>
              <a:t> realistischen Planung von Maßnahmen zur  Reduktion von CO2 bzw. Treibhausgasen zu kommen, Energieverbräuche nachhaltig zu senken und die Energieeffizienz zu steigern, ist es erforderlich, alle klimarelevanten Planungen, Konzeptionen und durchgeführten Maßnahmen in den beteiligten Gemeinden zu erfassen und zu bewerten, um bereits erfolgte Schritte mit den neu zu planenden Maßnahmen abstimmen zu können.</a:t>
            </a:r>
          </a:p>
          <a:p>
            <a:r>
              <a:rPr lang="de-DE" sz="1000" baseline="0" smtClean="0">
                <a:latin typeface="Arial" panose="020B0604020202020204" pitchFamily="34" charset="0"/>
                <a:cs typeface="Arial" panose="020B0604020202020204" pitchFamily="34" charset="0"/>
              </a:rPr>
              <a:t>Mit dem Konzept ist  eine Datengrundlage schaffen </a:t>
            </a:r>
            <a:r>
              <a:rPr lang="de-DE" sz="1000" smtClean="0">
                <a:latin typeface="Arial" panose="020B0604020202020204" pitchFamily="34" charset="0"/>
                <a:cs typeface="Arial" panose="020B0604020202020204" pitchFamily="34" charset="0"/>
              </a:rPr>
              <a:t>und</a:t>
            </a:r>
            <a:r>
              <a:rPr lang="de-DE" sz="1000" baseline="0" smtClean="0">
                <a:latin typeface="Arial" panose="020B0604020202020204" pitchFamily="34" charset="0"/>
                <a:cs typeface="Arial" panose="020B0604020202020204" pitchFamily="34" charset="0"/>
              </a:rPr>
              <a:t> festzustellen, wo Lücken und Nachholbedarfe bestehen.</a:t>
            </a:r>
            <a:r>
              <a:rPr lang="de-DE" sz="1000" smtClean="0">
                <a:latin typeface="Arial" panose="020B0604020202020204" pitchFamily="34" charset="0"/>
                <a:cs typeface="Arial" panose="020B0604020202020204" pitchFamily="34" charset="0"/>
              </a:rPr>
              <a:t> </a:t>
            </a:r>
          </a:p>
          <a:p>
            <a:r>
              <a:rPr lang="de-DE" sz="1000" smtClean="0">
                <a:latin typeface="Arial" panose="020B0604020202020204" pitchFamily="34" charset="0"/>
                <a:cs typeface="Arial" panose="020B0604020202020204" pitchFamily="34" charset="0"/>
              </a:rPr>
              <a:t>O</a:t>
            </a:r>
            <a:r>
              <a:rPr lang="de-DE" sz="1000" baseline="0" smtClean="0">
                <a:latin typeface="Arial" panose="020B0604020202020204" pitchFamily="34" charset="0"/>
                <a:cs typeface="Arial" panose="020B0604020202020204" pitchFamily="34" charset="0"/>
              </a:rPr>
              <a:t>hne eine gründliche und umfassende Erfassung ist eine Entwicklung und Beurteilung der notwendigen Schritte für den Klimaschutz schwierig. </a:t>
            </a:r>
          </a:p>
          <a:p>
            <a:r>
              <a:rPr lang="de-DE" sz="1000" baseline="0" smtClean="0">
                <a:latin typeface="Arial" panose="020B0604020202020204" pitchFamily="34" charset="0"/>
                <a:cs typeface="Arial" panose="020B0604020202020204" pitchFamily="34" charset="0"/>
              </a:rPr>
              <a:t>Zur Implementierung des Klimaschutzes in die Verwaltungsabläufe und das tägliche Leben der Bürgerinnen und Bürger ist es notwendig, Öffentlichkeitsarbeit zu betreiben während des Prozesses</a:t>
            </a:r>
            <a:r>
              <a:rPr lang="de-DE" sz="1000" smtClean="0">
                <a:latin typeface="Arial" panose="020B0604020202020204" pitchFamily="34" charset="0"/>
                <a:cs typeface="Arial" panose="020B0604020202020204" pitchFamily="34" charset="0"/>
              </a:rPr>
              <a:t> der Erarbeitung und darüber hinaus.</a:t>
            </a:r>
            <a:endParaRPr lang="de-DE" sz="1000" baseline="0" smtClean="0">
              <a:latin typeface="Arial" panose="020B0604020202020204" pitchFamily="34" charset="0"/>
              <a:cs typeface="Arial" panose="020B0604020202020204" pitchFamily="34" charset="0"/>
            </a:endParaRPr>
          </a:p>
          <a:p>
            <a:r>
              <a:rPr lang="de-DE" sz="1000" smtClean="0">
                <a:latin typeface="Arial" panose="020B0604020202020204" pitchFamily="34" charset="0"/>
                <a:cs typeface="Arial" panose="020B0604020202020204" pitchFamily="34" charset="0"/>
              </a:rPr>
              <a:t>Es muss zudem gewährleistet werden, dass die Erfassungen von Daten für die CO2- und Energiebilanzen und das eigene Energiemanagement  auch zukünftig kontinuierlich erfolgen.</a:t>
            </a:r>
          </a:p>
          <a:p>
            <a:r>
              <a:rPr lang="de-DE" sz="1000" smtClean="0">
                <a:latin typeface="Arial" panose="020B0604020202020204" pitchFamily="34" charset="0"/>
                <a:cs typeface="Arial" panose="020B0604020202020204" pitchFamily="34" charset="0"/>
              </a:rPr>
              <a:t>Aktivitäten, die jetzt angestoßen werden können, sollen sich verstetigen.</a:t>
            </a:r>
          </a:p>
          <a:p>
            <a:r>
              <a:rPr lang="de-DE" sz="1000" baseline="0" smtClean="0">
                <a:latin typeface="Arial" panose="020B0604020202020204" pitchFamily="34" charset="0"/>
                <a:cs typeface="Arial" panose="020B0604020202020204" pitchFamily="34" charset="0"/>
              </a:rPr>
              <a:t>Das KSK ist</a:t>
            </a:r>
            <a:r>
              <a:rPr lang="de-DE" sz="1000" smtClean="0">
                <a:latin typeface="Arial" panose="020B0604020202020204" pitchFamily="34" charset="0"/>
                <a:cs typeface="Arial" panose="020B0604020202020204" pitchFamily="34" charset="0"/>
              </a:rPr>
              <a:t> dazu der Auftakt, bildet die Grundlage für alle zukünftigen Klimaschutzmaßnahmen.</a:t>
            </a:r>
            <a:endParaRPr lang="de-DE" sz="1000" baseline="0" smtClean="0">
              <a:latin typeface="Arial" panose="020B0604020202020204" pitchFamily="34" charset="0"/>
              <a:cs typeface="Arial" panose="020B0604020202020204" pitchFamily="34" charset="0"/>
            </a:endParaRPr>
          </a:p>
          <a:p>
            <a:endParaRPr lang="de-DE"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61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33133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Kurzer Abriss: was bringt das eigentlich?</a:t>
            </a:r>
            <a:endParaRPr lang="de-DE"/>
          </a:p>
        </p:txBody>
      </p:sp>
    </p:spTree>
    <p:extLst>
      <p:ext uri="{BB962C8B-B14F-4D97-AF65-F5344CB8AC3E}">
        <p14:creationId xmlns:p14="http://schemas.microsoft.com/office/powerpoint/2010/main" val="37367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Zusammenfassung</a:t>
            </a:r>
          </a:p>
          <a:p>
            <a:r>
              <a:rPr lang="de-DE" smtClean="0"/>
              <a:t>Was ist ein KSK:</a:t>
            </a:r>
          </a:p>
          <a:p>
            <a:r>
              <a:rPr lang="de-DE" smtClean="0"/>
              <a:t>Welches Ziel hat ein KSK?</a:t>
            </a:r>
          </a:p>
          <a:p>
            <a:r>
              <a:rPr lang="de-DE" smtClean="0"/>
              <a:t>Strategische Planungsgrundlage, Definition von Klimaschutzzielen</a:t>
            </a:r>
            <a:endParaRPr lang="de-DE" smtClean="0"/>
          </a:p>
          <a:p>
            <a:r>
              <a:rPr lang="de-DE" smtClean="0"/>
              <a:t>Welche Sektoren oder Bereiche werden berücksichtigt?</a:t>
            </a:r>
          </a:p>
          <a:p>
            <a:r>
              <a:rPr lang="de-DE" smtClean="0"/>
              <a:t>Alle relevanten laut Richtlinie eigene </a:t>
            </a:r>
            <a:r>
              <a:rPr lang="de-DE" err="1" smtClean="0"/>
              <a:t>Lgs</a:t>
            </a:r>
            <a:r>
              <a:rPr lang="de-DE" smtClean="0"/>
              <a:t>., private Haushalte, GHD, Industrie, Verkehr</a:t>
            </a:r>
          </a:p>
          <a:p>
            <a:r>
              <a:rPr lang="de-DE" smtClean="0"/>
              <a:t>Was ist wichtig? </a:t>
            </a:r>
            <a:r>
              <a:rPr lang="de-DE" smtClean="0">
                <a:sym typeface="Wingdings" panose="05000000000000000000" pitchFamily="2" charset="2"/>
              </a:rPr>
              <a:t> Akteursbeteiligung</a:t>
            </a:r>
          </a:p>
          <a:p>
            <a:r>
              <a:rPr lang="de-DE" smtClean="0">
                <a:sym typeface="Wingdings" panose="05000000000000000000" pitchFamily="2" charset="2"/>
              </a:rPr>
              <a:t>Welche Inhalte werden dargestellt? </a:t>
            </a:r>
          </a:p>
          <a:p>
            <a:r>
              <a:rPr lang="de-DE" smtClean="0">
                <a:sym typeface="Wingdings" panose="05000000000000000000" pitchFamily="2" charset="2"/>
              </a:rPr>
              <a:t>Ist-Situation</a:t>
            </a:r>
          </a:p>
          <a:p>
            <a:r>
              <a:rPr lang="de-DE" smtClean="0">
                <a:sym typeface="Wingdings" panose="05000000000000000000" pitchFamily="2" charset="2"/>
              </a:rPr>
              <a:t>Rückblick</a:t>
            </a:r>
          </a:p>
          <a:p>
            <a:r>
              <a:rPr lang="de-DE" smtClean="0">
                <a:sym typeface="Wingdings" panose="05000000000000000000" pitchFamily="2" charset="2"/>
              </a:rPr>
              <a:t>Maßnahmenkatalog</a:t>
            </a:r>
          </a:p>
          <a:p>
            <a:r>
              <a:rPr lang="de-DE" smtClean="0">
                <a:sym typeface="Wingdings" panose="05000000000000000000" pitchFamily="2" charset="2"/>
              </a:rPr>
              <a:t>Potenzialanalysen</a:t>
            </a:r>
          </a:p>
          <a:p>
            <a:r>
              <a:rPr lang="de-DE" smtClean="0">
                <a:sym typeface="Wingdings" panose="05000000000000000000" pitchFamily="2" charset="2"/>
              </a:rPr>
              <a:t>Controlling</a:t>
            </a:r>
          </a:p>
          <a:p>
            <a:r>
              <a:rPr lang="de-DE" smtClean="0">
                <a:sym typeface="Wingdings" panose="05000000000000000000" pitchFamily="2" charset="2"/>
              </a:rPr>
              <a:t>Öffentlichkeitsarbeit</a:t>
            </a:r>
            <a:endParaRPr lang="de-DE"/>
          </a:p>
        </p:txBody>
      </p:sp>
    </p:spTree>
    <p:extLst>
      <p:ext uri="{BB962C8B-B14F-4D97-AF65-F5344CB8AC3E}">
        <p14:creationId xmlns:p14="http://schemas.microsoft.com/office/powerpoint/2010/main" val="294196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54943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Energieverbräuche über EVU für die Sektoren</a:t>
            </a:r>
            <a:r>
              <a:rPr lang="de-DE"/>
              <a:t>, </a:t>
            </a:r>
            <a:r>
              <a:rPr lang="de-DE" smtClean="0"/>
              <a:t>hier energymap als weitere Datengrundlage (mit Vorsicht zu geniessen)</a:t>
            </a:r>
            <a:endParaRPr lang="de-DE"/>
          </a:p>
          <a:p>
            <a:r>
              <a:rPr lang="de-DE" smtClean="0"/>
              <a:t>auch Energieerzeugung, Energieträger </a:t>
            </a:r>
          </a:p>
          <a:p>
            <a:r>
              <a:rPr lang="de-DE" smtClean="0"/>
              <a:t>auch regional erzeugte Energie aus erneuerbaren Energien</a:t>
            </a:r>
          </a:p>
          <a:p>
            <a:endParaRPr lang="de-DE"/>
          </a:p>
        </p:txBody>
      </p:sp>
    </p:spTree>
    <p:extLst>
      <p:ext uri="{BB962C8B-B14F-4D97-AF65-F5344CB8AC3E}">
        <p14:creationId xmlns:p14="http://schemas.microsoft.com/office/powerpoint/2010/main" val="77950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6404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Dazu kommen dann Auswertungen was wann gemacht wurde, wir versuchen darzustellen, welche Sanierungsmaßnahmen welche Erfolge gebracht haben (das in Abhängigkeit von den vorliegenden Daten, Verwendbarkeit und Genauigkeit)</a:t>
            </a:r>
          </a:p>
          <a:p>
            <a:endParaRPr lang="de-DE"/>
          </a:p>
          <a:p>
            <a:endParaRPr lang="de-DE" smtClean="0"/>
          </a:p>
          <a:p>
            <a:r>
              <a:rPr lang="de-DE" smtClean="0"/>
              <a:t>Auswertung der Energieausweise von 2007</a:t>
            </a:r>
          </a:p>
          <a:p>
            <a:r>
              <a:rPr lang="de-DE" smtClean="0"/>
              <a:t>Vergleiche mit heutigen Verbräuchen, Erfolge belegen</a:t>
            </a:r>
          </a:p>
          <a:p>
            <a:r>
              <a:rPr lang="de-DE" smtClean="0"/>
              <a:t>Nachholbedarf bei Daten (Datentiefe)</a:t>
            </a:r>
          </a:p>
          <a:p>
            <a:endParaRPr lang="de-DE"/>
          </a:p>
          <a:p>
            <a:r>
              <a:rPr lang="de-DE" smtClean="0"/>
              <a:t>Energieausweis:</a:t>
            </a:r>
          </a:p>
          <a:p>
            <a:r>
              <a:rPr lang="de-DE" smtClean="0"/>
              <a:t>Energetische Bewertung</a:t>
            </a:r>
          </a:p>
          <a:p>
            <a:r>
              <a:rPr lang="de-DE" smtClean="0"/>
              <a:t>EnEV</a:t>
            </a:r>
          </a:p>
          <a:p>
            <a:r>
              <a:rPr lang="de-DE" smtClean="0"/>
              <a:t>Verbrauchswerte</a:t>
            </a:r>
          </a:p>
          <a:p>
            <a:endParaRPr lang="de-DE"/>
          </a:p>
        </p:txBody>
      </p:sp>
    </p:spTree>
    <p:extLst>
      <p:ext uri="{BB962C8B-B14F-4D97-AF65-F5344CB8AC3E}">
        <p14:creationId xmlns:p14="http://schemas.microsoft.com/office/powerpoint/2010/main" val="72043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Energetische Betrachtung von 11 </a:t>
            </a:r>
            <a:r>
              <a:rPr lang="de-DE" err="1" smtClean="0"/>
              <a:t>öff</a:t>
            </a:r>
            <a:r>
              <a:rPr lang="de-DE" smtClean="0"/>
              <a:t>. Liegenschaften durch Energieausweise</a:t>
            </a:r>
          </a:p>
          <a:p>
            <a:endParaRPr lang="de-DE" smtClean="0"/>
          </a:p>
          <a:p>
            <a:r>
              <a:rPr lang="de-DE" smtClean="0"/>
              <a:t>Die anderen müssen ergänzt werden</a:t>
            </a:r>
          </a:p>
          <a:p>
            <a:r>
              <a:rPr lang="de-DE" smtClean="0"/>
              <a:t>Betrachtung in Strom-Wärme-Diagrammen</a:t>
            </a:r>
          </a:p>
          <a:p>
            <a:r>
              <a:rPr lang="de-DE" smtClean="0"/>
              <a:t>Zur Zeit Datengrundlagen ermitteln und aufarbeiten</a:t>
            </a:r>
            <a:endParaRPr lang="de-DE"/>
          </a:p>
        </p:txBody>
      </p:sp>
    </p:spTree>
    <p:extLst>
      <p:ext uri="{BB962C8B-B14F-4D97-AF65-F5344CB8AC3E}">
        <p14:creationId xmlns:p14="http://schemas.microsoft.com/office/powerpoint/2010/main" val="234224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54943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600"/>
              </a:spcAft>
            </a:pPr>
            <a:r>
              <a:rPr lang="de-DE" sz="1000" smtClean="0">
                <a:effectLst/>
                <a:latin typeface="Arial"/>
                <a:ea typeface="Arial"/>
                <a:cs typeface="Arial"/>
              </a:rPr>
              <a:t>Die vier Sektoren der Abbildung lassen sich wie folgt beschreiben:</a:t>
            </a:r>
            <a:endParaRPr lang="de-DE" sz="1000" smtClean="0">
              <a:effectLst/>
              <a:latin typeface="Arial"/>
              <a:ea typeface="Arial"/>
              <a:cs typeface="Times New Roman"/>
            </a:endParaRPr>
          </a:p>
          <a:p>
            <a:pPr>
              <a:lnSpc>
                <a:spcPct val="115000"/>
              </a:lnSpc>
              <a:spcAft>
                <a:spcPts val="0"/>
              </a:spcAft>
            </a:pPr>
            <a:r>
              <a:rPr lang="de-DE" sz="1000" u="sng" smtClean="0">
                <a:effectLst/>
                <a:latin typeface="Arial"/>
                <a:ea typeface="Arial"/>
                <a:cs typeface="Arial"/>
              </a:rPr>
              <a:t>links oben</a:t>
            </a:r>
            <a:r>
              <a:rPr lang="de-DE" sz="1000" smtClean="0">
                <a:effectLst/>
                <a:latin typeface="Arial"/>
                <a:ea typeface="Arial"/>
                <a:cs typeface="Arial"/>
              </a:rPr>
              <a:t>:</a:t>
            </a:r>
            <a:endParaRPr lang="de-DE" sz="1000" smtClean="0">
              <a:effectLst/>
              <a:latin typeface="Arial"/>
              <a:ea typeface="Arial"/>
              <a:cs typeface="Times New Roman"/>
            </a:endParaRPr>
          </a:p>
          <a:p>
            <a:pPr>
              <a:lnSpc>
                <a:spcPct val="115000"/>
              </a:lnSpc>
              <a:spcAft>
                <a:spcPts val="0"/>
              </a:spcAft>
            </a:pPr>
            <a:r>
              <a:rPr lang="de-DE" sz="1000" smtClean="0">
                <a:effectLst/>
                <a:latin typeface="Arial"/>
                <a:ea typeface="Arial"/>
                <a:cs typeface="Arial"/>
              </a:rPr>
              <a:t>Abweichung Kennwert Wärme nach unten / Abweichung Kennwert  Strom nach oben; </a:t>
            </a:r>
            <a:endParaRPr lang="de-DE" sz="1000" smtClean="0">
              <a:effectLst/>
              <a:latin typeface="Arial"/>
              <a:ea typeface="Arial"/>
              <a:cs typeface="Times New Roman"/>
            </a:endParaRPr>
          </a:p>
          <a:p>
            <a:pPr>
              <a:lnSpc>
                <a:spcPct val="115000"/>
              </a:lnSpc>
              <a:spcAft>
                <a:spcPts val="0"/>
              </a:spcAft>
            </a:pPr>
            <a:r>
              <a:rPr lang="de-DE" sz="1000" smtClean="0">
                <a:effectLst/>
                <a:latin typeface="Arial"/>
                <a:ea typeface="Arial"/>
                <a:cs typeface="Arial"/>
              </a:rPr>
              <a:t>Wärme: gut, Strom: schlecht</a:t>
            </a:r>
            <a:endParaRPr lang="de-DE" sz="1000" smtClean="0">
              <a:effectLst/>
              <a:latin typeface="Arial"/>
              <a:ea typeface="Arial"/>
              <a:cs typeface="Times New Roman"/>
            </a:endParaRPr>
          </a:p>
          <a:p>
            <a:pPr>
              <a:lnSpc>
                <a:spcPct val="115000"/>
              </a:lnSpc>
              <a:spcAft>
                <a:spcPts val="0"/>
              </a:spcAft>
            </a:pPr>
            <a:r>
              <a:rPr lang="de-DE" sz="1000" u="sng" smtClean="0">
                <a:effectLst/>
                <a:latin typeface="Arial"/>
                <a:ea typeface="Arial"/>
                <a:cs typeface="Arial"/>
              </a:rPr>
              <a:t>rechts oben:</a:t>
            </a:r>
            <a:endParaRPr lang="de-DE" sz="1000" u="sng" smtClean="0">
              <a:effectLst/>
              <a:latin typeface="Arial"/>
              <a:ea typeface="Arial"/>
              <a:cs typeface="Times New Roman"/>
            </a:endParaRPr>
          </a:p>
          <a:p>
            <a:pPr>
              <a:lnSpc>
                <a:spcPct val="115000"/>
              </a:lnSpc>
              <a:spcAft>
                <a:spcPts val="0"/>
              </a:spcAft>
            </a:pPr>
            <a:r>
              <a:rPr lang="de-DE" sz="1000" smtClean="0">
                <a:effectLst/>
                <a:latin typeface="Arial"/>
                <a:ea typeface="Arial"/>
                <a:cs typeface="Arial"/>
              </a:rPr>
              <a:t>Abweichung Kennwert Wärme nach oben / Abweichung Kennwert  Strom nach oben;</a:t>
            </a:r>
            <a:br>
              <a:rPr lang="de-DE" sz="1000" smtClean="0">
                <a:effectLst/>
                <a:latin typeface="Arial"/>
                <a:ea typeface="Arial"/>
                <a:cs typeface="Arial"/>
              </a:rPr>
            </a:br>
            <a:r>
              <a:rPr lang="de-DE" sz="1000" smtClean="0">
                <a:effectLst/>
                <a:latin typeface="Arial"/>
                <a:ea typeface="Arial"/>
                <a:cs typeface="Arial"/>
              </a:rPr>
              <a:t>Wärme: schlecht, Strom: schlecht</a:t>
            </a:r>
            <a:endParaRPr lang="de-DE" sz="1000" smtClean="0">
              <a:effectLst/>
              <a:latin typeface="Arial"/>
              <a:ea typeface="Arial"/>
              <a:cs typeface="Times New Roman"/>
            </a:endParaRPr>
          </a:p>
          <a:p>
            <a:pPr>
              <a:lnSpc>
                <a:spcPct val="115000"/>
              </a:lnSpc>
              <a:spcAft>
                <a:spcPts val="0"/>
              </a:spcAft>
            </a:pPr>
            <a:r>
              <a:rPr lang="de-DE" sz="1000" u="sng" smtClean="0">
                <a:effectLst/>
                <a:latin typeface="Arial"/>
                <a:ea typeface="Arial"/>
                <a:cs typeface="Arial"/>
              </a:rPr>
              <a:t>links unten:</a:t>
            </a:r>
            <a:endParaRPr lang="de-DE" sz="1000" u="sng" smtClean="0">
              <a:effectLst/>
              <a:latin typeface="Arial"/>
              <a:ea typeface="Arial"/>
              <a:cs typeface="Times New Roman"/>
            </a:endParaRPr>
          </a:p>
          <a:p>
            <a:pPr>
              <a:lnSpc>
                <a:spcPct val="115000"/>
              </a:lnSpc>
              <a:spcAft>
                <a:spcPts val="0"/>
              </a:spcAft>
            </a:pPr>
            <a:r>
              <a:rPr lang="de-DE" sz="1000" smtClean="0">
                <a:effectLst/>
                <a:latin typeface="Arial"/>
                <a:ea typeface="Arial"/>
                <a:cs typeface="Arial"/>
              </a:rPr>
              <a:t>Abweichung Kennwert Wärme nach unten / Abweichung Kennwert  Strom nach unten; </a:t>
            </a:r>
            <a:br>
              <a:rPr lang="de-DE" sz="1000" smtClean="0">
                <a:effectLst/>
                <a:latin typeface="Arial"/>
                <a:ea typeface="Arial"/>
                <a:cs typeface="Arial"/>
              </a:rPr>
            </a:br>
            <a:r>
              <a:rPr lang="de-DE" sz="1000" smtClean="0">
                <a:effectLst/>
                <a:latin typeface="Arial"/>
                <a:ea typeface="Arial"/>
                <a:cs typeface="Arial"/>
              </a:rPr>
              <a:t>Wärme: gut, Strom: gut</a:t>
            </a:r>
            <a:endParaRPr lang="de-DE" sz="1000" smtClean="0">
              <a:effectLst/>
              <a:latin typeface="Arial"/>
              <a:ea typeface="Arial"/>
              <a:cs typeface="Times New Roman"/>
            </a:endParaRPr>
          </a:p>
          <a:p>
            <a:pPr>
              <a:lnSpc>
                <a:spcPct val="115000"/>
              </a:lnSpc>
              <a:spcAft>
                <a:spcPts val="0"/>
              </a:spcAft>
            </a:pPr>
            <a:r>
              <a:rPr lang="de-DE" sz="1000" u="sng" smtClean="0">
                <a:effectLst/>
                <a:latin typeface="Arial"/>
                <a:ea typeface="Arial"/>
                <a:cs typeface="Arial"/>
              </a:rPr>
              <a:t>rechts unten: </a:t>
            </a:r>
            <a:endParaRPr lang="de-DE" sz="1000" u="sng" smtClean="0">
              <a:effectLst/>
              <a:latin typeface="Arial"/>
              <a:ea typeface="Arial"/>
              <a:cs typeface="Times New Roman"/>
            </a:endParaRPr>
          </a:p>
          <a:p>
            <a:pPr>
              <a:lnSpc>
                <a:spcPct val="115000"/>
              </a:lnSpc>
              <a:spcAft>
                <a:spcPts val="0"/>
              </a:spcAft>
            </a:pPr>
            <a:r>
              <a:rPr lang="de-DE" sz="1000" smtClean="0">
                <a:effectLst/>
                <a:latin typeface="Arial"/>
                <a:ea typeface="Arial"/>
                <a:cs typeface="Arial"/>
              </a:rPr>
              <a:t>Abweichung Kennwert Wärme nach oben / Abweichung Kennwert  Strom nach unten; </a:t>
            </a:r>
            <a:br>
              <a:rPr lang="de-DE" sz="1000" smtClean="0">
                <a:effectLst/>
                <a:latin typeface="Arial"/>
                <a:ea typeface="Arial"/>
                <a:cs typeface="Arial"/>
              </a:rPr>
            </a:br>
            <a:r>
              <a:rPr lang="de-DE" sz="1000" smtClean="0">
                <a:effectLst/>
                <a:latin typeface="Arial"/>
                <a:ea typeface="Arial"/>
                <a:cs typeface="Arial"/>
              </a:rPr>
              <a:t>Wärme: schlecht, Strom: gut</a:t>
            </a:r>
            <a:endParaRPr lang="de-DE" sz="1000" smtClean="0">
              <a:effectLst/>
              <a:latin typeface="Arial"/>
              <a:ea typeface="Arial"/>
              <a:cs typeface="Times New Roman"/>
            </a:endParaRPr>
          </a:p>
          <a:p>
            <a:pPr>
              <a:lnSpc>
                <a:spcPct val="115000"/>
              </a:lnSpc>
              <a:spcAft>
                <a:spcPts val="1000"/>
              </a:spcAft>
            </a:pPr>
            <a:r>
              <a:rPr lang="de-DE" sz="1000" b="1" smtClean="0">
                <a:effectLst/>
                <a:latin typeface="Arial"/>
                <a:ea typeface="Arial"/>
                <a:cs typeface="Arial"/>
              </a:rPr>
              <a:t>Der rote Rahmen markiert die Liegenschaften, deren Verbrauchskennwerte im Bereich Strom und im Bereich Wärme über den EnEV-Vergleichswerten liegen. Dieses sind </a:t>
            </a:r>
            <a:r>
              <a:rPr lang="de-DE" sz="1000" b="1" smtClean="0">
                <a:effectLst/>
                <a:latin typeface="Arial"/>
                <a:ea typeface="Arial"/>
                <a:cs typeface="Arial"/>
              </a:rPr>
              <a:t>dann die </a:t>
            </a:r>
            <a:r>
              <a:rPr lang="de-DE" sz="1000" b="1" smtClean="0">
                <a:effectLst/>
                <a:latin typeface="Arial"/>
                <a:ea typeface="Arial"/>
                <a:cs typeface="Arial"/>
              </a:rPr>
              <a:t>Liegenschaften, die unter Energieeffizienz-Gesichtspunkten auf alle Fälle näher zu betrachten sind.</a:t>
            </a:r>
            <a:endParaRPr lang="de-DE" sz="1000" b="1" smtClean="0">
              <a:effectLst/>
              <a:latin typeface="Arial"/>
              <a:ea typeface="Arial"/>
              <a:cs typeface="Times New Roman"/>
            </a:endParaRPr>
          </a:p>
          <a:p>
            <a:endParaRPr lang="de-DE"/>
          </a:p>
        </p:txBody>
      </p:sp>
    </p:spTree>
    <p:extLst>
      <p:ext uri="{BB962C8B-B14F-4D97-AF65-F5344CB8AC3E}">
        <p14:creationId xmlns:p14="http://schemas.microsoft.com/office/powerpoint/2010/main" val="724596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latin typeface="Arial" panose="020B0604020202020204" pitchFamily="34" charset="0"/>
                <a:cs typeface="Arial" panose="020B0604020202020204" pitchFamily="34" charset="0"/>
              </a:rPr>
              <a:t>An den Stellen bzw. bei den Gebäuden wo ggf. Stromverbrauchsdaten fehlen, aber Wärmeverbrauchsdaten vorliegen, helfen Wärme-Diagramme bei einer </a:t>
            </a:r>
            <a:r>
              <a:rPr lang="de-DE" smtClean="0">
                <a:latin typeface="Arial" panose="020B0604020202020204" pitchFamily="34" charset="0"/>
                <a:cs typeface="Arial" panose="020B0604020202020204" pitchFamily="34" charset="0"/>
              </a:rPr>
              <a:t>ersten Einschätzung .</a:t>
            </a:r>
          </a:p>
          <a:p>
            <a:r>
              <a:rPr lang="de-DE" smtClean="0">
                <a:latin typeface="Arial" panose="020B0604020202020204" pitchFamily="34" charset="0"/>
                <a:cs typeface="Arial" panose="020B0604020202020204" pitchFamily="34" charset="0"/>
              </a:rPr>
              <a:t>Bei fehlenden Daten für den Wärmeverbrauch kann ein entsprechendes Stromdiagramm erstellt werden.</a:t>
            </a: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51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3" y="4681541"/>
            <a:ext cx="5438775" cy="4783357"/>
          </a:xfrm>
        </p:spPr>
        <p:txBody>
          <a:bodyPr/>
          <a:lstStyle/>
          <a:p>
            <a:r>
              <a:rPr lang="en-US" sz="1200" kern="1200" smtClean="0">
                <a:solidFill>
                  <a:schemeClr val="tx1"/>
                </a:solidFill>
                <a:effectLst/>
                <a:latin typeface="Arial" panose="020B0604020202020204" pitchFamily="34" charset="0"/>
                <a:cs typeface="Arial" panose="020B0604020202020204" pitchFamily="34" charset="0"/>
              </a:rPr>
              <a:t>Um die energetische Situation der Liegenschaften </a:t>
            </a:r>
            <a:r>
              <a:rPr lang="en-US" sz="1200" kern="1200" err="1" smtClean="0">
                <a:solidFill>
                  <a:schemeClr val="tx1"/>
                </a:solidFill>
                <a:effectLst/>
                <a:latin typeface="Arial" panose="020B0604020202020204" pitchFamily="34" charset="0"/>
                <a:cs typeface="Arial" panose="020B0604020202020204" pitchFamily="34" charset="0"/>
              </a:rPr>
              <a:t>wirklich</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zu</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kennen</a:t>
            </a:r>
            <a:r>
              <a:rPr lang="en-US" sz="1200" kern="1200" smtClean="0">
                <a:solidFill>
                  <a:schemeClr val="tx1"/>
                </a:solidFill>
                <a:effectLst/>
                <a:latin typeface="Arial" panose="020B0604020202020204" pitchFamily="34" charset="0"/>
                <a:cs typeface="Arial" panose="020B0604020202020204" pitchFamily="34" charset="0"/>
              </a:rPr>
              <a:t> und um </a:t>
            </a:r>
            <a:r>
              <a:rPr lang="en-US" sz="1200" kern="1200" err="1" smtClean="0">
                <a:solidFill>
                  <a:schemeClr val="tx1"/>
                </a:solidFill>
                <a:effectLst/>
                <a:latin typeface="Arial" panose="020B0604020202020204" pitchFamily="34" charset="0"/>
                <a:cs typeface="Arial" panose="020B0604020202020204" pitchFamily="34" charset="0"/>
              </a:rPr>
              <a:t>daraus</a:t>
            </a:r>
            <a:r>
              <a:rPr lang="en-US" sz="1200" kern="1200" smtClean="0">
                <a:solidFill>
                  <a:schemeClr val="tx1"/>
                </a:solidFill>
                <a:effectLst/>
                <a:latin typeface="Arial" panose="020B0604020202020204" pitchFamily="34" charset="0"/>
                <a:cs typeface="Arial" panose="020B0604020202020204" pitchFamily="34" charset="0"/>
              </a:rPr>
              <a:t> Konsequenzen </a:t>
            </a:r>
            <a:r>
              <a:rPr lang="en-US" sz="1200" kern="1200" err="1" smtClean="0">
                <a:solidFill>
                  <a:schemeClr val="tx1"/>
                </a:solidFill>
                <a:effectLst/>
                <a:latin typeface="Arial" panose="020B0604020202020204" pitchFamily="34" charset="0"/>
                <a:cs typeface="Arial" panose="020B0604020202020204" pitchFamily="34" charset="0"/>
              </a:rPr>
              <a:t>ziehen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zu</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können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reichen</a:t>
            </a:r>
            <a:r>
              <a:rPr lang="en-US" sz="1200" kern="1200" smtClean="0">
                <a:solidFill>
                  <a:schemeClr val="tx1"/>
                </a:solidFill>
                <a:effectLst/>
                <a:latin typeface="Arial" panose="020B0604020202020204" pitchFamily="34" charset="0"/>
                <a:cs typeface="Arial" panose="020B0604020202020204" pitchFamily="34" charset="0"/>
              </a:rPr>
              <a:t> die </a:t>
            </a:r>
            <a:r>
              <a:rPr lang="en-US" sz="1200" b="1" kern="1200" err="1" smtClean="0">
                <a:solidFill>
                  <a:schemeClr val="tx1"/>
                </a:solidFill>
                <a:effectLst/>
                <a:latin typeface="Arial" panose="020B0604020202020204" pitchFamily="34" charset="0"/>
                <a:cs typeface="Arial" panose="020B0604020202020204" pitchFamily="34" charset="0"/>
              </a:rPr>
              <a:t>jährlichen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Verbrauchsdaten</a:t>
            </a:r>
            <a:r>
              <a:rPr lang="en-US" sz="1200" kern="1200" smtClean="0">
                <a:solidFill>
                  <a:schemeClr val="tx1"/>
                </a:solidFill>
                <a:effectLst/>
                <a:latin typeface="Arial" panose="020B0604020202020204" pitchFamily="34" charset="0"/>
                <a:cs typeface="Arial" panose="020B0604020202020204" pitchFamily="34" charset="0"/>
              </a:rPr>
              <a:t> der </a:t>
            </a:r>
            <a:r>
              <a:rPr lang="en-US" sz="1200" kern="1200" err="1" smtClean="0">
                <a:solidFill>
                  <a:schemeClr val="tx1"/>
                </a:solidFill>
                <a:effectLst/>
                <a:latin typeface="Arial" panose="020B0604020202020204" pitchFamily="34" charset="0"/>
                <a:cs typeface="Arial" panose="020B0604020202020204" pitchFamily="34" charset="0"/>
              </a:rPr>
              <a:t>Abrechnungen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nicht</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aus.</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Ein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wichtiges</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Ziel</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ist</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daher</a:t>
            </a:r>
            <a:r>
              <a:rPr lang="en-US" sz="1200" kern="1200" smtClean="0">
                <a:solidFill>
                  <a:schemeClr val="tx1"/>
                </a:solidFill>
                <a:effectLst/>
                <a:latin typeface="Arial" panose="020B0604020202020204" pitchFamily="34" charset="0"/>
                <a:cs typeface="Arial" panose="020B0604020202020204" pitchFamily="34" charset="0"/>
              </a:rPr>
              <a:t> die </a:t>
            </a:r>
            <a:r>
              <a:rPr lang="en-US" sz="1200" kern="1200" err="1" smtClean="0">
                <a:solidFill>
                  <a:schemeClr val="tx1"/>
                </a:solidFill>
                <a:effectLst/>
                <a:latin typeface="Arial" panose="020B0604020202020204" pitchFamily="34" charset="0"/>
                <a:cs typeface="Arial" panose="020B0604020202020204" pitchFamily="34" charset="0"/>
              </a:rPr>
              <a:t>Einführung</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eines</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Monitorings</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mit</a:t>
            </a:r>
            <a:r>
              <a:rPr lang="en-US" sz="1200" kern="1200" smtClean="0">
                <a:solidFill>
                  <a:schemeClr val="tx1"/>
                </a:solidFill>
                <a:effectLst/>
                <a:latin typeface="Arial" panose="020B0604020202020204" pitchFamily="34" charset="0"/>
                <a:cs typeface="Arial" panose="020B0604020202020204" pitchFamily="34" charset="0"/>
              </a:rPr>
              <a:t> der </a:t>
            </a:r>
            <a:r>
              <a:rPr lang="en-US" sz="1200" kern="1200" err="1" smtClean="0">
                <a:solidFill>
                  <a:schemeClr val="tx1"/>
                </a:solidFill>
                <a:effectLst/>
                <a:latin typeface="Arial" panose="020B0604020202020204" pitchFamily="34" charset="0"/>
                <a:cs typeface="Arial" panose="020B0604020202020204" pitchFamily="34" charset="0"/>
              </a:rPr>
              <a:t>Erfassung</a:t>
            </a:r>
            <a:r>
              <a:rPr lang="en-US" sz="1200" kern="1200" smtClean="0">
                <a:solidFill>
                  <a:schemeClr val="tx1"/>
                </a:solidFill>
                <a:effectLst/>
                <a:latin typeface="Arial" panose="020B0604020202020204" pitchFamily="34" charset="0"/>
                <a:cs typeface="Arial" panose="020B0604020202020204" pitchFamily="34" charset="0"/>
              </a:rPr>
              <a:t> </a:t>
            </a:r>
            <a:r>
              <a:rPr lang="en-US" sz="1200" b="1" kern="1200" err="1" smtClean="0">
                <a:solidFill>
                  <a:schemeClr val="tx1"/>
                </a:solidFill>
                <a:effectLst/>
                <a:latin typeface="Arial" panose="020B0604020202020204" pitchFamily="34" charset="0"/>
                <a:cs typeface="Arial" panose="020B0604020202020204" pitchFamily="34" charset="0"/>
              </a:rPr>
              <a:t>monatlicher</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Verbrauchsdaten</a:t>
            </a:r>
            <a:r>
              <a:rPr lang="en-US" sz="1200" kern="1200" smtClean="0">
                <a:solidFill>
                  <a:schemeClr val="tx1"/>
                </a:solidFill>
                <a:effectLst/>
                <a:latin typeface="Arial" panose="020B0604020202020204" pitchFamily="34" charset="0"/>
                <a:cs typeface="Arial" panose="020B0604020202020204" pitchFamily="34" charset="0"/>
              </a:rPr>
              <a:t>. Mit </a:t>
            </a:r>
            <a:r>
              <a:rPr lang="en-US" sz="1200" kern="1200" err="1" smtClean="0">
                <a:solidFill>
                  <a:schemeClr val="tx1"/>
                </a:solidFill>
                <a:effectLst/>
                <a:latin typeface="Arial" panose="020B0604020202020204" pitchFamily="34" charset="0"/>
                <a:cs typeface="Arial" panose="020B0604020202020204" pitchFamily="34" charset="0"/>
              </a:rPr>
              <a:t>deren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Hilfe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lassen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sich</a:t>
            </a:r>
            <a:r>
              <a:rPr lang="en-US" sz="1200" kern="1200" smtClean="0">
                <a:solidFill>
                  <a:schemeClr val="tx1"/>
                </a:solidFill>
                <a:effectLst/>
                <a:latin typeface="Arial" panose="020B0604020202020204" pitchFamily="34" charset="0"/>
                <a:cs typeface="Arial" panose="020B0604020202020204" pitchFamily="34" charset="0"/>
              </a:rPr>
              <a:t> die </a:t>
            </a:r>
            <a:r>
              <a:rPr lang="en-US" sz="1200" kern="1200" err="1" smtClean="0">
                <a:solidFill>
                  <a:schemeClr val="tx1"/>
                </a:solidFill>
                <a:effectLst/>
                <a:latin typeface="Arial" panose="020B0604020202020204" pitchFamily="34" charset="0"/>
                <a:cs typeface="Arial" panose="020B0604020202020204" pitchFamily="34" charset="0"/>
              </a:rPr>
              <a:t>Notwendigkeit</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aber</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auch</a:t>
            </a:r>
            <a:r>
              <a:rPr lang="en-US" sz="1200" kern="1200" smtClean="0">
                <a:solidFill>
                  <a:schemeClr val="tx1"/>
                </a:solidFill>
                <a:effectLst/>
                <a:latin typeface="Arial" panose="020B0604020202020204" pitchFamily="34" charset="0"/>
                <a:cs typeface="Arial" panose="020B0604020202020204" pitchFamily="34" charset="0"/>
              </a:rPr>
              <a:t> der </a:t>
            </a:r>
            <a:r>
              <a:rPr lang="en-US" sz="1200" kern="1200" err="1" smtClean="0">
                <a:solidFill>
                  <a:schemeClr val="tx1"/>
                </a:solidFill>
                <a:effectLst/>
                <a:latin typeface="Arial" panose="020B0604020202020204" pitchFamily="34" charset="0"/>
                <a:cs typeface="Arial" panose="020B0604020202020204" pitchFamily="34" charset="0"/>
              </a:rPr>
              <a:t>Erfolg</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konkreter</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Maßnahmen</a:t>
            </a:r>
            <a:r>
              <a:rPr lang="en-US" sz="1200" kern="1200" smtClean="0">
                <a:solidFill>
                  <a:schemeClr val="tx1"/>
                </a:solidFill>
                <a:effectLst/>
                <a:latin typeface="Arial" panose="020B0604020202020204" pitchFamily="34" charset="0"/>
                <a:cs typeface="Arial" panose="020B0604020202020204" pitchFamily="34" charset="0"/>
              </a:rPr>
              <a:t> (Controlling) </a:t>
            </a:r>
            <a:r>
              <a:rPr lang="en-US" sz="1200" kern="1200" err="1" smtClean="0">
                <a:solidFill>
                  <a:schemeClr val="tx1"/>
                </a:solidFill>
                <a:effectLst/>
                <a:latin typeface="Arial" panose="020B0604020202020204" pitchFamily="34" charset="0"/>
                <a:cs typeface="Arial" panose="020B0604020202020204" pitchFamily="34" charset="0"/>
              </a:rPr>
              <a:t>erkennen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Kommunen</a:t>
            </a:r>
            <a:r>
              <a:rPr lang="en-US" sz="1200" kern="1200" smtClean="0">
                <a:solidFill>
                  <a:schemeClr val="tx1"/>
                </a:solidFill>
                <a:effectLst/>
                <a:latin typeface="Arial" panose="020B0604020202020204" pitchFamily="34" charset="0"/>
                <a:cs typeface="Arial" panose="020B0604020202020204" pitchFamily="34" charset="0"/>
              </a:rPr>
              <a:t>, die </a:t>
            </a:r>
            <a:r>
              <a:rPr lang="en-US" sz="1200" kern="1200" err="1" smtClean="0">
                <a:solidFill>
                  <a:schemeClr val="tx1"/>
                </a:solidFill>
                <a:effectLst/>
                <a:latin typeface="Arial" panose="020B0604020202020204" pitchFamily="34" charset="0"/>
                <a:cs typeface="Arial" panose="020B0604020202020204" pitchFamily="34" charset="0"/>
              </a:rPr>
              <a:t>noch</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keine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entsprechende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Datengrundlage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besitzen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können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anhand</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einer</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Prioritätensetzung</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eine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sinnvolle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Auswahl</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treffen</a:t>
            </a:r>
            <a:r>
              <a:rPr lang="en-US" sz="1200" kern="1200" smtClean="0">
                <a:solidFill>
                  <a:schemeClr val="tx1"/>
                </a:solidFill>
                <a:effectLst/>
                <a:latin typeface="Arial" panose="020B0604020202020204" pitchFamily="34" charset="0"/>
                <a:cs typeface="Arial" panose="020B0604020202020204" pitchFamily="34" charset="0"/>
              </a:rPr>
              <a:t>, in </a:t>
            </a:r>
            <a:r>
              <a:rPr lang="en-US" sz="1200" kern="1200" err="1" smtClean="0">
                <a:solidFill>
                  <a:schemeClr val="tx1"/>
                </a:solidFill>
                <a:effectLst/>
                <a:latin typeface="Arial" panose="020B0604020202020204" pitchFamily="34" charset="0"/>
                <a:cs typeface="Arial" panose="020B0604020202020204" pitchFamily="34" charset="0"/>
              </a:rPr>
              <a:t>welchen</a:t>
            </a:r>
            <a:r>
              <a:rPr lang="en-US" sz="1200" kern="1200" smtClean="0">
                <a:solidFill>
                  <a:schemeClr val="tx1"/>
                </a:solidFill>
                <a:effectLst/>
                <a:latin typeface="Arial" panose="020B0604020202020204" pitchFamily="34" charset="0"/>
                <a:cs typeface="Arial" panose="020B0604020202020204" pitchFamily="34" charset="0"/>
              </a:rPr>
              <a:t> Liegenschaften </a:t>
            </a:r>
            <a:r>
              <a:rPr lang="en-US" sz="1200" kern="1200" err="1" smtClean="0">
                <a:solidFill>
                  <a:schemeClr val="tx1"/>
                </a:solidFill>
                <a:effectLst/>
                <a:latin typeface="Arial" panose="020B0604020202020204" pitchFamily="34" charset="0"/>
                <a:cs typeface="Arial" panose="020B0604020202020204" pitchFamily="34" charset="0"/>
              </a:rPr>
              <a:t>mit</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dem</a:t>
            </a:r>
            <a:r>
              <a:rPr lang="en-US" sz="1200" kern="1200" smtClean="0">
                <a:solidFill>
                  <a:schemeClr val="tx1"/>
                </a:solidFill>
                <a:effectLst/>
                <a:latin typeface="Arial" panose="020B0604020202020204" pitchFamily="34" charset="0"/>
                <a:cs typeface="Arial" panose="020B0604020202020204" pitchFamily="34" charset="0"/>
              </a:rPr>
              <a:t> Monitoring </a:t>
            </a:r>
            <a:r>
              <a:rPr lang="en-US" sz="1200" kern="1200" err="1" smtClean="0">
                <a:solidFill>
                  <a:schemeClr val="tx1"/>
                </a:solidFill>
                <a:effectLst/>
                <a:latin typeface="Arial" panose="020B0604020202020204" pitchFamily="34" charset="0"/>
                <a:cs typeface="Arial" panose="020B0604020202020204" pitchFamily="34" charset="0"/>
              </a:rPr>
              <a:t>begonnen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werden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soll</a:t>
            </a:r>
            <a:r>
              <a:rPr lang="en-US" sz="1200" kern="1200" smtClean="0">
                <a:solidFill>
                  <a:schemeClr val="tx1"/>
                </a:solidFill>
                <a:effectLst/>
                <a:latin typeface="Arial" panose="020B0604020202020204" pitchFamily="34" charset="0"/>
                <a:cs typeface="Arial" panose="020B0604020202020204" pitchFamily="34" charset="0"/>
              </a:rPr>
              <a:t>. So </a:t>
            </a:r>
            <a:r>
              <a:rPr lang="en-US" sz="1200" kern="1200" err="1" smtClean="0">
                <a:solidFill>
                  <a:schemeClr val="tx1"/>
                </a:solidFill>
                <a:effectLst/>
                <a:latin typeface="Arial" panose="020B0604020202020204" pitchFamily="34" charset="0"/>
                <a:cs typeface="Arial" panose="020B0604020202020204" pitchFamily="34" charset="0"/>
              </a:rPr>
              <a:t>kann</a:t>
            </a:r>
            <a:r>
              <a:rPr lang="en-US" sz="1200" kern="1200" smtClean="0">
                <a:solidFill>
                  <a:schemeClr val="tx1"/>
                </a:solidFill>
                <a:effectLst/>
                <a:latin typeface="Arial" panose="020B0604020202020204" pitchFamily="34" charset="0"/>
                <a:cs typeface="Arial" panose="020B0604020202020204" pitchFamily="34" charset="0"/>
              </a:rPr>
              <a:t> das Monitoring </a:t>
            </a:r>
            <a:r>
              <a:rPr lang="en-US" sz="1200" kern="1200" err="1" smtClean="0">
                <a:solidFill>
                  <a:schemeClr val="tx1"/>
                </a:solidFill>
                <a:effectLst/>
                <a:latin typeface="Arial" panose="020B0604020202020204" pitchFamily="34" charset="0"/>
                <a:cs typeface="Arial" panose="020B0604020202020204" pitchFamily="34" charset="0"/>
              </a:rPr>
              <a:t>sukzessive</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aufgebaut</a:t>
            </a:r>
            <a:r>
              <a:rPr lang="en-US" sz="1200" kern="1200" smtClean="0">
                <a:solidFill>
                  <a:schemeClr val="tx1"/>
                </a:solidFill>
                <a:effectLst/>
                <a:latin typeface="Arial" panose="020B0604020202020204" pitchFamily="34" charset="0"/>
                <a:cs typeface="Arial" panose="020B0604020202020204" pitchFamily="34" charset="0"/>
              </a:rPr>
              <a:t> und </a:t>
            </a:r>
            <a:r>
              <a:rPr lang="en-US" sz="1200" kern="1200" err="1" smtClean="0">
                <a:solidFill>
                  <a:schemeClr val="tx1"/>
                </a:solidFill>
                <a:effectLst/>
                <a:latin typeface="Arial" panose="020B0604020202020204" pitchFamily="34" charset="0"/>
                <a:cs typeface="Arial" panose="020B0604020202020204" pitchFamily="34" charset="0"/>
              </a:rPr>
              <a:t>verbessert</a:t>
            </a:r>
            <a:r>
              <a:rPr lang="en-US" sz="1200" kern="1200" smtClean="0">
                <a:solidFill>
                  <a:schemeClr val="tx1"/>
                </a:solidFill>
                <a:effectLst/>
                <a:latin typeface="Arial" panose="020B0604020202020204" pitchFamily="34" charset="0"/>
                <a:cs typeface="Arial" panose="020B0604020202020204" pitchFamily="34" charset="0"/>
              </a:rPr>
              <a:t> und </a:t>
            </a:r>
            <a:r>
              <a:rPr lang="en-US" sz="1200" kern="1200" err="1" smtClean="0">
                <a:solidFill>
                  <a:schemeClr val="tx1"/>
                </a:solidFill>
                <a:effectLst/>
                <a:latin typeface="Arial" panose="020B0604020202020204" pitchFamily="34" charset="0"/>
                <a:cs typeface="Arial" panose="020B0604020202020204" pitchFamily="34" charset="0"/>
              </a:rPr>
              <a:t>letztlich</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zu</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einem</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umfassenden</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Energiemanagement</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ausgebaut</a:t>
            </a:r>
            <a:r>
              <a:rPr lang="en-US" sz="1200" kern="1200" smtClean="0">
                <a:solidFill>
                  <a:schemeClr val="tx1"/>
                </a:solidFill>
                <a:effectLst/>
                <a:latin typeface="Arial" panose="020B0604020202020204" pitchFamily="34" charset="0"/>
                <a:cs typeface="Arial" panose="020B0604020202020204" pitchFamily="34" charset="0"/>
              </a:rPr>
              <a:t> </a:t>
            </a:r>
            <a:r>
              <a:rPr lang="en-US" sz="1200" kern="1200" err="1" smtClean="0">
                <a:solidFill>
                  <a:schemeClr val="tx1"/>
                </a:solidFill>
                <a:effectLst/>
                <a:latin typeface="Arial" panose="020B0604020202020204" pitchFamily="34" charset="0"/>
                <a:cs typeface="Arial" panose="020B0604020202020204" pitchFamily="34" charset="0"/>
              </a:rPr>
              <a:t>werden</a:t>
            </a:r>
            <a:r>
              <a:rPr lang="en-US" sz="1200" kern="1200" smtClean="0">
                <a:solidFill>
                  <a:schemeClr val="tx1"/>
                </a:solidFill>
                <a:effectLst/>
                <a:latin typeface="Arial" panose="020B0604020202020204" pitchFamily="34" charset="0"/>
                <a:cs typeface="Arial" panose="020B0604020202020204" pitchFamily="34" charset="0"/>
              </a:rPr>
              <a:t>. Die Grundlage für die Erfassung der Verbrauchsdaten und die Berechnungen der Vergleichswerte wird im Rahmen des Konzeptes erstellt (Excel-Tabelle).</a:t>
            </a:r>
            <a:endParaRPr lang="en-US" sz="1200" kern="1200" smtClean="0">
              <a:solidFill>
                <a:schemeClr val="tx1"/>
              </a:solidFill>
              <a:effectLst/>
              <a:latin typeface="Arial" panose="020B0604020202020204" pitchFamily="34" charset="0"/>
              <a:cs typeface="Arial" panose="020B0604020202020204" pitchFamily="34" charset="0"/>
            </a:endParaRPr>
          </a:p>
          <a:p>
            <a:pPr marL="171450" indent="-171450">
              <a:buFontTx/>
              <a:buChar char="-"/>
            </a:pPr>
            <a:endParaRPr lang="en-US" sz="1200" kern="1200" smtClean="0">
              <a:solidFill>
                <a:schemeClr val="tx1"/>
              </a:solidFill>
              <a:effectLst/>
              <a:latin typeface="Times" pitchFamily="18" charset="0"/>
              <a:ea typeface="+mn-ea"/>
              <a:cs typeface="Arial" charset="0"/>
            </a:endParaRPr>
          </a:p>
          <a:p>
            <a:pPr>
              <a:lnSpc>
                <a:spcPct val="115000"/>
              </a:lnSpc>
              <a:spcAft>
                <a:spcPts val="600"/>
              </a:spcAft>
            </a:pPr>
            <a:r>
              <a:rPr lang="de-DE" sz="1200" b="1" smtClean="0">
                <a:effectLst/>
                <a:latin typeface="Arial"/>
                <a:ea typeface="Arial"/>
                <a:cs typeface="Arial"/>
              </a:rPr>
              <a:t>Berechnung der CO2-Emissionen</a:t>
            </a:r>
            <a:endParaRPr lang="de-DE" sz="1200" smtClean="0">
              <a:effectLst/>
              <a:latin typeface="Arial"/>
              <a:ea typeface="Arial"/>
              <a:cs typeface="Times New Roman"/>
            </a:endParaRPr>
          </a:p>
          <a:p>
            <a:r>
              <a:rPr lang="de-DE" sz="1200" smtClean="0">
                <a:effectLst/>
                <a:latin typeface="Arial"/>
                <a:ea typeface="Arial"/>
              </a:rPr>
              <a:t>Für die Berechnung der CO2-Emissionen werden die (witterungsbereinigten) Endenergieverbräuche mit Emissionsfaktoren multipliziert. Für diese Emissionsfaktoren existieren verschiedene Quellen. Es gibt kein Standardverfahren. Eine einfache Möglichkeit der CO2-Berechnung bietet das Infozentrum UmweltWirtschaft (IZU) des Bayrischen Landesamtes für Umwelt. Mithilfe einer übersichtlichen Excel-Berechnungstabelle </a:t>
            </a:r>
            <a:r>
              <a:rPr lang="de-DE" sz="1200" smtClean="0">
                <a:effectLst/>
                <a:latin typeface="Arial"/>
                <a:ea typeface="Arial"/>
              </a:rPr>
              <a:t>(IZU-Tabelle) kann </a:t>
            </a:r>
            <a:r>
              <a:rPr lang="de-DE" sz="1200" smtClean="0">
                <a:effectLst/>
                <a:latin typeface="Arial"/>
                <a:ea typeface="Arial"/>
              </a:rPr>
              <a:t>eine Gesamtmenge CO2 anhand der Verbräuche der eingesetzten Energieträger (Heizöl [l], Erdgas [m3], Holzpellets [kg], Strom [kWh] etc.) berechnet werden.</a:t>
            </a:r>
            <a:endParaRPr lang="de-DE" sz="1200" kern="1200" smtClean="0">
              <a:solidFill>
                <a:schemeClr val="tx1"/>
              </a:solidFill>
              <a:effectLst/>
              <a:latin typeface="Times" pitchFamily="18" charset="0"/>
              <a:ea typeface="+mn-ea"/>
              <a:cs typeface="Arial" charset="0"/>
            </a:endParaRPr>
          </a:p>
          <a:p>
            <a:endParaRPr lang="de-DE"/>
          </a:p>
        </p:txBody>
      </p:sp>
    </p:spTree>
    <p:extLst>
      <p:ext uri="{BB962C8B-B14F-4D97-AF65-F5344CB8AC3E}">
        <p14:creationId xmlns:p14="http://schemas.microsoft.com/office/powerpoint/2010/main" val="299320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Bundesdurchschnitt 2012:  9,8 t CO2/</a:t>
            </a:r>
            <a:r>
              <a:rPr lang="de-DE" baseline="0" smtClean="0"/>
              <a:t>EW</a:t>
            </a:r>
          </a:p>
          <a:p>
            <a:endParaRPr lang="de-DE" baseline="0" smtClean="0"/>
          </a:p>
          <a:p>
            <a:r>
              <a:rPr lang="de-DE" baseline="0" smtClean="0"/>
              <a:t>Jetzt wird geschaut, wo die Samtgemeinde Flotwedel im Durchschnitt liegt, Vergleiche mit anderen Kommunen, LK Celle, Nds., Bund, soweit möglich, werden hergestellt</a:t>
            </a:r>
            <a:r>
              <a:rPr lang="de-DE" smtClean="0"/>
              <a:t> und beurteilt.</a:t>
            </a:r>
            <a:endParaRPr lang="de-DE" baseline="0" smtClean="0"/>
          </a:p>
          <a:p>
            <a:r>
              <a:rPr lang="de-DE" baseline="0" smtClean="0"/>
              <a:t>In der Abb. Durchschnitt nach Größenklassen der betracheteten Regionen in der BRD in ECORegion</a:t>
            </a:r>
            <a:endParaRPr lang="de-DE"/>
          </a:p>
        </p:txBody>
      </p:sp>
    </p:spTree>
    <p:extLst>
      <p:ext uri="{BB962C8B-B14F-4D97-AF65-F5344CB8AC3E}">
        <p14:creationId xmlns:p14="http://schemas.microsoft.com/office/powerpoint/2010/main" val="202820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Beispielauswertung mit dem Programm ECORegion</a:t>
            </a:r>
          </a:p>
          <a:p>
            <a:r>
              <a:rPr lang="de-DE" smtClean="0"/>
              <a:t> inernetbasierte Software mit Datenbanken im Hintergrund, die vom Lizenzgeber ständig aktuell gehalten werden</a:t>
            </a:r>
          </a:p>
          <a:p>
            <a:r>
              <a:rPr lang="de-DE" smtClean="0"/>
              <a:t>Gekennzeichneter Bereich ist der Bereich, in dem regional erhobene Verbrauchsdaten eingegangen sind. Vorher allgemeine Daten auf Grundlage der EW und Beschätigten.</a:t>
            </a:r>
          </a:p>
          <a:p>
            <a:r>
              <a:rPr lang="de-DE" smtClean="0"/>
              <a:t>EVU liefern nur die Werte für Strom und Erdgas (leitungsgebundene Verbräuche), ECORegion berechnet die übrigen Verbräuche anhand von z. B. Kennzahlen!</a:t>
            </a:r>
            <a:endParaRPr lang="de-DE"/>
          </a:p>
          <a:p>
            <a:endParaRPr lang="de-DE" smtClean="0"/>
          </a:p>
          <a:p>
            <a:r>
              <a:rPr lang="de-DE" smtClean="0"/>
              <a:t>Hier Gesamtbetrachtung MWh/ Jahr für eine Beispielkommune</a:t>
            </a:r>
          </a:p>
          <a:p>
            <a:endParaRPr lang="de-DE" smtClean="0"/>
          </a:p>
          <a:p>
            <a:r>
              <a:rPr lang="de-DE" smtClean="0"/>
              <a:t>Liefert für die einzelnen Bereiche Auswertungen siehe folgende Folien</a:t>
            </a:r>
            <a:endParaRPr lang="de-DE"/>
          </a:p>
        </p:txBody>
      </p:sp>
    </p:spTree>
    <p:extLst>
      <p:ext uri="{BB962C8B-B14F-4D97-AF65-F5344CB8AC3E}">
        <p14:creationId xmlns:p14="http://schemas.microsoft.com/office/powerpoint/2010/main" val="167732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18022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77278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09454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16357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9319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3" y="4681541"/>
            <a:ext cx="5438775" cy="4894439"/>
          </a:xfrm>
        </p:spPr>
        <p:txBody>
          <a:bodyPr/>
          <a:lstStyle/>
          <a:p>
            <a:pPr lvl="0"/>
            <a:r>
              <a:rPr lang="de-DE">
                <a:solidFill>
                  <a:srgbClr val="000000"/>
                </a:solidFill>
                <a:latin typeface="Arial" pitchFamily="34" charset="0"/>
                <a:cs typeface="Arial" pitchFamily="34" charset="0"/>
              </a:rPr>
              <a:t>Begrüßung, kurze Darstellung: </a:t>
            </a:r>
            <a:r>
              <a:rPr lang="de-DE" smtClean="0">
                <a:solidFill>
                  <a:srgbClr val="000000"/>
                </a:solidFill>
                <a:latin typeface="Arial" pitchFamily="34" charset="0"/>
                <a:cs typeface="Arial" pitchFamily="34" charset="0"/>
              </a:rPr>
              <a:t>Was </a:t>
            </a:r>
            <a:r>
              <a:rPr lang="de-DE">
                <a:solidFill>
                  <a:srgbClr val="000000"/>
                </a:solidFill>
                <a:latin typeface="Arial" pitchFamily="34" charset="0"/>
                <a:cs typeface="Arial" pitchFamily="34" charset="0"/>
              </a:rPr>
              <a:t>ist ein </a:t>
            </a:r>
            <a:r>
              <a:rPr lang="de-DE" smtClean="0">
                <a:solidFill>
                  <a:srgbClr val="000000"/>
                </a:solidFill>
                <a:latin typeface="Arial" pitchFamily="34" charset="0"/>
                <a:cs typeface="Arial" pitchFamily="34" charset="0"/>
              </a:rPr>
              <a:t>KSK? - Was </a:t>
            </a:r>
            <a:r>
              <a:rPr lang="de-DE">
                <a:solidFill>
                  <a:srgbClr val="000000"/>
                </a:solidFill>
                <a:latin typeface="Arial" pitchFamily="34" charset="0"/>
                <a:cs typeface="Arial" pitchFamily="34" charset="0"/>
              </a:rPr>
              <a:t>ist das </a:t>
            </a:r>
            <a:r>
              <a:rPr lang="de-DE" smtClean="0">
                <a:solidFill>
                  <a:srgbClr val="000000"/>
                </a:solidFill>
                <a:latin typeface="Arial" pitchFamily="34" charset="0"/>
                <a:cs typeface="Arial" pitchFamily="34" charset="0"/>
              </a:rPr>
              <a:t>Ziel? - Was </a:t>
            </a:r>
            <a:r>
              <a:rPr lang="de-DE">
                <a:solidFill>
                  <a:srgbClr val="000000"/>
                </a:solidFill>
                <a:latin typeface="Arial" pitchFamily="34" charset="0"/>
                <a:cs typeface="Arial" pitchFamily="34" charset="0"/>
              </a:rPr>
              <a:t>soll heute Abend erarbeitet </a:t>
            </a:r>
            <a:r>
              <a:rPr lang="de-DE" smtClean="0">
                <a:solidFill>
                  <a:srgbClr val="000000"/>
                </a:solidFill>
                <a:latin typeface="Arial" pitchFamily="34" charset="0"/>
                <a:cs typeface="Arial" pitchFamily="34" charset="0"/>
              </a:rPr>
              <a:t>werden</a:t>
            </a:r>
            <a:r>
              <a:rPr lang="de-DE">
                <a:solidFill>
                  <a:srgbClr val="000000"/>
                </a:solidFill>
                <a:latin typeface="Arial" pitchFamily="34" charset="0"/>
                <a:cs typeface="Arial" pitchFamily="34" charset="0"/>
              </a:rPr>
              <a:t>?</a:t>
            </a:r>
          </a:p>
          <a:p>
            <a:pPr lvl="0"/>
            <a:r>
              <a:rPr lang="de-DE">
                <a:solidFill>
                  <a:srgbClr val="000000"/>
                </a:solidFill>
                <a:latin typeface="Arial" pitchFamily="34" charset="0"/>
                <a:cs typeface="Arial" pitchFamily="34" charset="0"/>
              </a:rPr>
              <a:t>Agenda</a:t>
            </a:r>
          </a:p>
          <a:p>
            <a:pPr marL="171450" lvl="0" indent="-171450">
              <a:buFont typeface="Arial" pitchFamily="34" charset="0"/>
              <a:buChar char="•"/>
            </a:pPr>
            <a:r>
              <a:rPr lang="de-DE">
                <a:solidFill>
                  <a:srgbClr val="000000"/>
                </a:solidFill>
                <a:latin typeface="Arial" pitchFamily="34" charset="0"/>
                <a:cs typeface="Arial" pitchFamily="34" charset="0"/>
              </a:rPr>
              <a:t>Allgemeine Vorstellung </a:t>
            </a:r>
            <a:r>
              <a:rPr lang="de-DE" smtClean="0">
                <a:solidFill>
                  <a:srgbClr val="000000"/>
                </a:solidFill>
                <a:latin typeface="Arial" pitchFamily="34" charset="0"/>
                <a:cs typeface="Arial" pitchFamily="34" charset="0"/>
              </a:rPr>
              <a:t>der NLG</a:t>
            </a:r>
          </a:p>
          <a:p>
            <a:pPr marL="171450" lvl="0" indent="-171450">
              <a:buFont typeface="Arial" pitchFamily="34" charset="0"/>
              <a:buChar char="•"/>
            </a:pPr>
            <a:r>
              <a:rPr lang="de-DE" smtClean="0">
                <a:solidFill>
                  <a:srgbClr val="000000"/>
                </a:solidFill>
                <a:latin typeface="Arial" pitchFamily="34" charset="0"/>
                <a:cs typeface="Arial" pitchFamily="34" charset="0"/>
              </a:rPr>
              <a:t>KSK</a:t>
            </a:r>
            <a:endParaRPr lang="de-DE">
              <a:solidFill>
                <a:srgbClr val="000000"/>
              </a:solidFill>
              <a:latin typeface="Arial" pitchFamily="34" charset="0"/>
              <a:cs typeface="Arial" pitchFamily="34" charset="0"/>
            </a:endParaRPr>
          </a:p>
          <a:p>
            <a:pPr marL="171450" lvl="0" indent="-171450">
              <a:buFont typeface="Arial" pitchFamily="34" charset="0"/>
              <a:buChar char="•"/>
            </a:pPr>
            <a:r>
              <a:rPr lang="de-DE">
                <a:solidFill>
                  <a:srgbClr val="000000"/>
                </a:solidFill>
                <a:latin typeface="Arial" pitchFamily="34" charset="0"/>
                <a:cs typeface="Arial" pitchFamily="34" charset="0"/>
              </a:rPr>
              <a:t>Datenerfassung und -auswertung</a:t>
            </a:r>
          </a:p>
          <a:p>
            <a:pPr marL="171450" lvl="0" indent="-171450">
              <a:buFont typeface="Arial" pitchFamily="34" charset="0"/>
              <a:buChar char="•"/>
            </a:pPr>
            <a:r>
              <a:rPr lang="de-DE">
                <a:solidFill>
                  <a:srgbClr val="000000"/>
                </a:solidFill>
                <a:latin typeface="Arial" pitchFamily="34" charset="0"/>
                <a:cs typeface="Arial" pitchFamily="34" charset="0"/>
              </a:rPr>
              <a:t>Beteiligung </a:t>
            </a:r>
          </a:p>
          <a:p>
            <a:pPr marL="171450" lvl="0" indent="-171450">
              <a:buFont typeface="Arial" pitchFamily="34" charset="0"/>
              <a:buChar char="•"/>
            </a:pPr>
            <a:r>
              <a:rPr lang="de-DE">
                <a:solidFill>
                  <a:srgbClr val="000000"/>
                </a:solidFill>
                <a:latin typeface="Arial" pitchFamily="34" charset="0"/>
                <a:cs typeface="Arial" pitchFamily="34" charset="0"/>
              </a:rPr>
              <a:t>Vorstellung Arbeitsthemen</a:t>
            </a:r>
          </a:p>
          <a:p>
            <a:pPr marL="171450" lvl="0" indent="-171450">
              <a:buFont typeface="Arial" pitchFamily="34" charset="0"/>
              <a:buChar char="•"/>
            </a:pPr>
            <a:r>
              <a:rPr lang="de-DE">
                <a:solidFill>
                  <a:srgbClr val="000000"/>
                </a:solidFill>
                <a:latin typeface="Arial" pitchFamily="34" charset="0"/>
                <a:cs typeface="Arial" pitchFamily="34" charset="0"/>
              </a:rPr>
              <a:t>Bildung von zwei Arbeitskreisen</a:t>
            </a:r>
          </a:p>
          <a:p>
            <a:pPr lvl="0"/>
            <a:r>
              <a:rPr lang="de-DE">
                <a:solidFill>
                  <a:srgbClr val="000000"/>
                </a:solidFill>
                <a:latin typeface="Arial" pitchFamily="34" charset="0"/>
                <a:cs typeface="Arial" pitchFamily="34" charset="0"/>
              </a:rPr>
              <a:t>Allgemeine Vorstellung des Prozesses und der einzelnen Arbeitsschritte, bei den AK-Sitzungen zu zweit von der NLG</a:t>
            </a:r>
          </a:p>
          <a:p>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39" y="7268654"/>
            <a:ext cx="4765013" cy="230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943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latin typeface="Arial" pitchFamily="34" charset="0"/>
                <a:cs typeface="Arial" pitchFamily="34" charset="0"/>
              </a:rPr>
              <a:t>Maßnahmenbeispiele</a:t>
            </a:r>
          </a:p>
          <a:p>
            <a:r>
              <a:rPr lang="de-DE" smtClean="0">
                <a:latin typeface="Arial" pitchFamily="34" charset="0"/>
                <a:cs typeface="Arial" pitchFamily="34" charset="0"/>
              </a:rPr>
              <a:t>X Energetische Sanierung eigener Liegenschaften</a:t>
            </a:r>
          </a:p>
          <a:p>
            <a:r>
              <a:rPr lang="de-DE" smtClean="0">
                <a:latin typeface="Arial" pitchFamily="34" charset="0"/>
                <a:cs typeface="Arial" pitchFamily="34" charset="0"/>
              </a:rPr>
              <a:t>X Umstellung des Energiebezugs z. B. Photovoltaik oder Solarthermie auf </a:t>
            </a:r>
            <a:r>
              <a:rPr lang="de-DE" smtClean="0">
                <a:latin typeface="Arial" pitchFamily="34" charset="0"/>
                <a:cs typeface="Arial" pitchFamily="34" charset="0"/>
              </a:rPr>
              <a:t> </a:t>
            </a:r>
            <a:br>
              <a:rPr lang="de-DE" smtClean="0">
                <a:latin typeface="Arial" pitchFamily="34" charset="0"/>
                <a:cs typeface="Arial" pitchFamily="34" charset="0"/>
              </a:rPr>
            </a:br>
            <a:r>
              <a:rPr lang="de-DE" smtClean="0">
                <a:latin typeface="Arial" pitchFamily="34" charset="0"/>
                <a:cs typeface="Arial" pitchFamily="34" charset="0"/>
              </a:rPr>
              <a:t>   eigenen </a:t>
            </a:r>
            <a:r>
              <a:rPr lang="de-DE" smtClean="0">
                <a:latin typeface="Arial" pitchFamily="34" charset="0"/>
                <a:cs typeface="Arial" pitchFamily="34" charset="0"/>
              </a:rPr>
              <a:t>Dächern</a:t>
            </a:r>
            <a:r>
              <a:rPr lang="de-DE">
                <a:latin typeface="Arial" pitchFamily="34" charset="0"/>
                <a:cs typeface="Arial" pitchFamily="34" charset="0"/>
              </a:rPr>
              <a:t> </a:t>
            </a:r>
            <a:r>
              <a:rPr lang="de-DE" smtClean="0">
                <a:latin typeface="Arial" pitchFamily="34" charset="0"/>
                <a:cs typeface="Arial" pitchFamily="34" charset="0"/>
              </a:rPr>
              <a:t>und </a:t>
            </a:r>
            <a:r>
              <a:rPr lang="de-DE" smtClean="0">
                <a:latin typeface="Arial" pitchFamily="34" charset="0"/>
                <a:cs typeface="Arial" pitchFamily="34" charset="0"/>
              </a:rPr>
              <a:t>Nutzung von BHKW</a:t>
            </a:r>
            <a:endParaRPr lang="de-DE" smtClean="0">
              <a:latin typeface="Arial" pitchFamily="34" charset="0"/>
              <a:cs typeface="Arial" pitchFamily="34" charset="0"/>
            </a:endParaRPr>
          </a:p>
          <a:p>
            <a:r>
              <a:rPr lang="de-DE" smtClean="0">
                <a:latin typeface="Arial" pitchFamily="34" charset="0"/>
                <a:cs typeface="Arial" pitchFamily="34" charset="0"/>
              </a:rPr>
              <a:t>X Anschaffung von E-Mobilen für die Verwaltung über EVU</a:t>
            </a:r>
          </a:p>
          <a:p>
            <a:endParaRPr lang="de-DE">
              <a:latin typeface="Arial" pitchFamily="34" charset="0"/>
              <a:cs typeface="Arial" pitchFamily="34" charset="0"/>
            </a:endParaRPr>
          </a:p>
          <a:p>
            <a:endParaRPr lang="de-DE"/>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001"/>
          <a:stretch/>
        </p:blipFill>
        <p:spPr bwMode="auto">
          <a:xfrm>
            <a:off x="423451" y="6072415"/>
            <a:ext cx="5769196" cy="205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510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Was können Maßnahmenbereiche sein?</a:t>
            </a:r>
          </a:p>
          <a:p>
            <a:r>
              <a:rPr lang="de-DE" smtClean="0"/>
              <a:t>Welche Umsetzungsinstrumente gibt es? D. h. wo werden die Klimaschutzziele verankert? D.h. in welchen kommunalen Planungen z. B.?</a:t>
            </a:r>
          </a:p>
          <a:p>
            <a:r>
              <a:rPr lang="de-DE" smtClean="0"/>
              <a:t>Was könnte eine ganz konkrete Maßnahme sein?</a:t>
            </a:r>
          </a:p>
          <a:p>
            <a:r>
              <a:rPr lang="de-DE" smtClean="0"/>
              <a:t>Wer setzt diese Maßnahme um oder ist zumindest an ihr beteiligt?</a:t>
            </a:r>
            <a:endParaRPr lang="de-DE"/>
          </a:p>
        </p:txBody>
      </p:sp>
    </p:spTree>
    <p:extLst>
      <p:ext uri="{BB962C8B-B14F-4D97-AF65-F5344CB8AC3E}">
        <p14:creationId xmlns:p14="http://schemas.microsoft.com/office/powerpoint/2010/main" val="85878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Tree>
    <p:extLst>
      <p:ext uri="{BB962C8B-B14F-4D97-AF65-F5344CB8AC3E}">
        <p14:creationId xmlns:p14="http://schemas.microsoft.com/office/powerpoint/2010/main" val="363414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39297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54943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solidFill>
                  <a:srgbClr val="C00000"/>
                </a:solidFill>
                <a:latin typeface="Arial" pitchFamily="34" charset="0"/>
                <a:cs typeface="Arial" pitchFamily="34" charset="0"/>
              </a:rPr>
              <a:t>‚Akteur‘</a:t>
            </a:r>
            <a:r>
              <a:rPr lang="de-DE" smtClean="0">
                <a:latin typeface="Arial" pitchFamily="34" charset="0"/>
                <a:cs typeface="Arial" pitchFamily="34" charset="0"/>
              </a:rPr>
              <a:t> Bedeutung des Wortes: handelnde Person,  Handelnder, an einem bestimmten Geschehen Beteiligter</a:t>
            </a:r>
          </a:p>
          <a:p>
            <a:r>
              <a:rPr lang="de-DE" smtClean="0">
                <a:latin typeface="Arial" pitchFamily="34" charset="0"/>
                <a:cs typeface="Arial" pitchFamily="34" charset="0"/>
              </a:rPr>
              <a:t>z. B. </a:t>
            </a:r>
            <a:endParaRPr lang="de-DE">
              <a:latin typeface="Arial" pitchFamily="34" charset="0"/>
              <a:cs typeface="Arial" pitchFamily="34" charset="0"/>
            </a:endParaRPr>
          </a:p>
          <a:p>
            <a:r>
              <a:rPr lang="de-DE" smtClean="0">
                <a:latin typeface="Arial" pitchFamily="34" charset="0"/>
                <a:cs typeface="Arial" pitchFamily="34" charset="0"/>
              </a:rPr>
              <a:t>ein Betreiber von Energieanlagen, Ratsmitglied, Mitglied des Bau-, Planungs- und Umweltausschusses, ein Energieversorger, ein Vertreter eines Verkehrsverbandes (z. B. ADFC), ein Bürger = Privatperson, Busunternehmer, Gastronom, Fahrradverleiher, Schulhausmeister, Schornsteinfeger, </a:t>
            </a:r>
            <a:r>
              <a:rPr lang="de-DE">
                <a:latin typeface="Arial" pitchFamily="34" charset="0"/>
                <a:cs typeface="Arial" pitchFamily="34" charset="0"/>
              </a:rPr>
              <a:t>Bauhofleiter etc</a:t>
            </a:r>
            <a:r>
              <a:rPr lang="de-DE" smtClean="0">
                <a:latin typeface="Arial" pitchFamily="34" charset="0"/>
                <a:cs typeface="Arial" pitchFamily="34" charset="0"/>
              </a:rPr>
              <a:t>.…</a:t>
            </a:r>
          </a:p>
          <a:p>
            <a:endParaRPr lang="de-DE">
              <a:latin typeface="Arial" pitchFamily="34" charset="0"/>
              <a:cs typeface="Arial" pitchFamily="34" charset="0"/>
            </a:endParaRPr>
          </a:p>
          <a:p>
            <a:r>
              <a:rPr lang="de-DE" smtClean="0">
                <a:latin typeface="Arial" pitchFamily="34" charset="0"/>
                <a:cs typeface="Arial" pitchFamily="34" charset="0"/>
              </a:rPr>
              <a:t>Als Beteiligter direkt gewinnen an konkreten Maßnahmen, die den Klimaschutz in der Samtgemeinde voranbringen!</a:t>
            </a:r>
            <a:endParaRPr lang="de-DE">
              <a:latin typeface="Arial" pitchFamily="34" charset="0"/>
              <a:cs typeface="Arial" pitchFamily="34" charset="0"/>
            </a:endParaRPr>
          </a:p>
        </p:txBody>
      </p:sp>
    </p:spTree>
    <p:extLst>
      <p:ext uri="{BB962C8B-B14F-4D97-AF65-F5344CB8AC3E}">
        <p14:creationId xmlns:p14="http://schemas.microsoft.com/office/powerpoint/2010/main" val="1094431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729332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54943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91800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30250" y="739775"/>
            <a:ext cx="5338763" cy="3695700"/>
          </a:xfrm>
          <a:prstGeom prst="rect">
            <a:avLst/>
          </a:prstGeom>
        </p:spPr>
      </p:sp>
      <p:sp>
        <p:nvSpPr>
          <p:cNvPr id="3" name="Notizenplatzhalter 2"/>
          <p:cNvSpPr>
            <a:spLocks noGrp="1"/>
          </p:cNvSpPr>
          <p:nvPr>
            <p:ph type="body" idx="1"/>
          </p:nvPr>
        </p:nvSpPr>
        <p:spPr>
          <a:xfrm>
            <a:off x="907472" y="4681478"/>
            <a:ext cx="4982732" cy="4435326"/>
          </a:xfrm>
          <a:prstGeom prst="rect">
            <a:avLst/>
          </a:prstGeom>
        </p:spPr>
        <p:txBody>
          <a:bodyPr/>
          <a:lstStyle/>
          <a:p>
            <a:endParaRPr lang="de-DE" baseline="0" smtClean="0"/>
          </a:p>
          <a:p>
            <a:endParaRPr lang="de-DE" baseline="0" smtClean="0"/>
          </a:p>
          <a:p>
            <a:endParaRPr lang="de-DE"/>
          </a:p>
          <a:p>
            <a:endParaRPr lang="de-DE"/>
          </a:p>
        </p:txBody>
      </p:sp>
      <p:sp>
        <p:nvSpPr>
          <p:cNvPr id="4" name="Foliennummernplatzhalter 3"/>
          <p:cNvSpPr>
            <a:spLocks noGrp="1"/>
          </p:cNvSpPr>
          <p:nvPr>
            <p:ph type="sldNum" sz="quarter" idx="10"/>
          </p:nvPr>
        </p:nvSpPr>
        <p:spPr>
          <a:xfrm>
            <a:off x="3851817" y="9364485"/>
            <a:ext cx="2945862" cy="492304"/>
          </a:xfrm>
          <a:prstGeom prst="rect">
            <a:avLst/>
          </a:prstGeom>
        </p:spPr>
        <p:txBody>
          <a:bodyPr lIns="91420" tIns="45710" rIns="91420" bIns="45710"/>
          <a:lstStyle/>
          <a:p>
            <a:pPr>
              <a:defRPr/>
            </a:pPr>
            <a:fld id="{FC09D208-93A3-4F8C-A453-4EC30F0E91CD}" type="slidenum">
              <a:rPr lang="de-DE" smtClean="0">
                <a:solidFill>
                  <a:prstClr val="black"/>
                </a:solidFill>
              </a:rPr>
              <a:pPr>
                <a:defRPr/>
              </a:pPr>
              <a:t>39</a:t>
            </a:fld>
            <a:endParaRPr lang="de-DE">
              <a:solidFill>
                <a:prstClr val="black"/>
              </a:solidFill>
            </a:endParaRPr>
          </a:p>
        </p:txBody>
      </p:sp>
    </p:spTree>
    <p:extLst>
      <p:ext uri="{BB962C8B-B14F-4D97-AF65-F5344CB8AC3E}">
        <p14:creationId xmlns:p14="http://schemas.microsoft.com/office/powerpoint/2010/main" val="328780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latin typeface="Arial" pitchFamily="34" charset="0"/>
                <a:cs typeface="Arial" pitchFamily="34" charset="0"/>
              </a:rPr>
              <a:t>Kurze Vorstellung der NLG</a:t>
            </a:r>
          </a:p>
          <a:p>
            <a:r>
              <a:rPr lang="de-DE" smtClean="0">
                <a:latin typeface="Arial" pitchFamily="34" charset="0"/>
                <a:cs typeface="Arial" pitchFamily="34" charset="0"/>
              </a:rPr>
              <a:t>Wir haben drei Geschäftsbereiche</a:t>
            </a:r>
          </a:p>
          <a:p>
            <a:pPr marL="171450" indent="-171450">
              <a:buFont typeface="Wingdings" panose="05000000000000000000" pitchFamily="2" charset="2"/>
              <a:buChar char="Ø"/>
            </a:pPr>
            <a:r>
              <a:rPr lang="de-DE" smtClean="0">
                <a:latin typeface="Arial" pitchFamily="34" charset="0"/>
                <a:cs typeface="Arial" pitchFamily="34" charset="0"/>
              </a:rPr>
              <a:t>den Geschäftsbereich Grundstücksmanagement und Agrarstruktur, </a:t>
            </a:r>
          </a:p>
          <a:p>
            <a:pPr marL="171450" indent="-171450">
              <a:buFont typeface="Wingdings" panose="05000000000000000000" pitchFamily="2" charset="2"/>
              <a:buChar char="Ø"/>
            </a:pPr>
            <a:r>
              <a:rPr lang="de-DE" smtClean="0">
                <a:latin typeface="Arial" pitchFamily="34" charset="0"/>
                <a:cs typeface="Arial" pitchFamily="34" charset="0"/>
              </a:rPr>
              <a:t>den Geschäftsbereich Kommunal- und Regionalentwicklung </a:t>
            </a:r>
          </a:p>
          <a:p>
            <a:pPr marL="171450" indent="-171450">
              <a:buFont typeface="Wingdings" panose="05000000000000000000" pitchFamily="2" charset="2"/>
              <a:buChar char="Ø"/>
            </a:pPr>
            <a:r>
              <a:rPr lang="de-DE" smtClean="0">
                <a:latin typeface="Arial" pitchFamily="34" charset="0"/>
                <a:cs typeface="Arial" pitchFamily="34" charset="0"/>
              </a:rPr>
              <a:t>und den Geschäftsbereich Hochbau, zu dem das Energieteam gehört.</a:t>
            </a:r>
          </a:p>
          <a:p>
            <a:r>
              <a:rPr lang="de-DE" smtClean="0">
                <a:solidFill>
                  <a:srgbClr val="FF0000"/>
                </a:solidFill>
                <a:latin typeface="Arial" pitchFamily="34" charset="0"/>
                <a:cs typeface="Arial" pitchFamily="34" charset="0"/>
              </a:rPr>
              <a:t>Geschäftsbereich Grundstücksmanagement und Agrarstruktur</a:t>
            </a:r>
          </a:p>
          <a:p>
            <a:r>
              <a:rPr lang="de-DE" smtClean="0">
                <a:latin typeface="Arial" pitchFamily="34" charset="0"/>
                <a:cs typeface="Arial" pitchFamily="34" charset="0"/>
              </a:rPr>
              <a:t>Produktbereiche: Siedlung – Flurneuordnung – Landbeschaffung – Flächenverwaltung für Dritte – NLG-</a:t>
            </a:r>
            <a:r>
              <a:rPr lang="de-DE" err="1" smtClean="0">
                <a:latin typeface="Arial" pitchFamily="34" charset="0"/>
                <a:cs typeface="Arial" pitchFamily="34" charset="0"/>
              </a:rPr>
              <a:t>Hofbörse</a:t>
            </a:r>
            <a:r>
              <a:rPr lang="de-DE" smtClean="0">
                <a:latin typeface="Arial" pitchFamily="34" charset="0"/>
                <a:cs typeface="Arial" pitchFamily="34" charset="0"/>
              </a:rPr>
              <a:t> – Agrarinvestitionsförderprogramm (AFP)</a:t>
            </a:r>
          </a:p>
          <a:p>
            <a:endParaRPr lang="de-DE">
              <a:latin typeface="Arial" pitchFamily="34" charset="0"/>
              <a:cs typeface="Arial" pitchFamily="34" charset="0"/>
            </a:endParaRPr>
          </a:p>
          <a:p>
            <a:r>
              <a:rPr lang="de-DE" smtClean="0">
                <a:solidFill>
                  <a:srgbClr val="FF0000"/>
                </a:solidFill>
                <a:latin typeface="Arial" pitchFamily="34" charset="0"/>
                <a:cs typeface="Arial" pitchFamily="34" charset="0"/>
              </a:rPr>
              <a:t>Geschäftsbereich Kommunal- und Regionalentwicklung</a:t>
            </a:r>
          </a:p>
          <a:p>
            <a:r>
              <a:rPr lang="de-DE" smtClean="0">
                <a:latin typeface="Arial" pitchFamily="34" charset="0"/>
                <a:cs typeface="Arial" pitchFamily="34" charset="0"/>
              </a:rPr>
              <a:t>Produktbereiche: Kommunalentwicklung – kommunale Planungen – Dorf- und Regionalentwicklung</a:t>
            </a:r>
          </a:p>
          <a:p>
            <a:endParaRPr lang="de-DE">
              <a:latin typeface="Arial" pitchFamily="34" charset="0"/>
              <a:cs typeface="Arial" pitchFamily="34" charset="0"/>
            </a:endParaRPr>
          </a:p>
          <a:p>
            <a:r>
              <a:rPr lang="de-DE" smtClean="0">
                <a:solidFill>
                  <a:srgbClr val="FF0000"/>
                </a:solidFill>
                <a:latin typeface="Arial" pitchFamily="34" charset="0"/>
                <a:cs typeface="Arial" pitchFamily="34" charset="0"/>
              </a:rPr>
              <a:t>Geschäftsbereich Hochbau</a:t>
            </a:r>
          </a:p>
          <a:p>
            <a:r>
              <a:rPr lang="de-DE" smtClean="0">
                <a:latin typeface="Arial" pitchFamily="34" charset="0"/>
                <a:cs typeface="Arial" pitchFamily="34" charset="0"/>
              </a:rPr>
              <a:t>Produktbereiche: Agrarbau – Wohnungsbau – Kommunale und gewerbliche Bauvorhaben – Klimaschutz und Erneuerbare Energien</a:t>
            </a:r>
            <a:endParaRPr lang="de-DE">
              <a:latin typeface="Arial" pitchFamily="34" charset="0"/>
              <a:cs typeface="Arial" pitchFamily="34" charset="0"/>
            </a:endParaRPr>
          </a:p>
        </p:txBody>
      </p:sp>
    </p:spTree>
    <p:extLst>
      <p:ext uri="{BB962C8B-B14F-4D97-AF65-F5344CB8AC3E}">
        <p14:creationId xmlns:p14="http://schemas.microsoft.com/office/powerpoint/2010/main" val="367523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3" y="4535138"/>
            <a:ext cx="5438775" cy="4862089"/>
          </a:xfrm>
        </p:spPr>
        <p:txBody>
          <a:bodyPr/>
          <a:lstStyle/>
          <a:p>
            <a:r>
              <a:rPr lang="de-DE" sz="1100" b="1" smtClean="0">
                <a:latin typeface="Arial" pitchFamily="34" charset="0"/>
                <a:cs typeface="Arial" pitchFamily="34" charset="0"/>
              </a:rPr>
              <a:t>Wir sind eine Dienstleistungs- und Planungsgesellschaft</a:t>
            </a:r>
            <a:endParaRPr lang="de-DE" sz="1100" smtClean="0">
              <a:latin typeface="Arial" pitchFamily="34" charset="0"/>
              <a:cs typeface="Arial" pitchFamily="34" charset="0"/>
            </a:endParaRPr>
          </a:p>
          <a:p>
            <a:r>
              <a:rPr lang="de-DE" sz="1100" b="1">
                <a:latin typeface="Arial" pitchFamily="34" charset="0"/>
                <a:cs typeface="Arial" pitchFamily="34" charset="0"/>
              </a:rPr>
              <a:t>e</a:t>
            </a:r>
            <a:r>
              <a:rPr lang="de-DE" sz="1100" b="1" smtClean="0">
                <a:latin typeface="Arial" pitchFamily="34" charset="0"/>
                <a:cs typeface="Arial" pitchFamily="34" charset="0"/>
              </a:rPr>
              <a:t>in gemeinnütziges</a:t>
            </a:r>
            <a:r>
              <a:rPr lang="de-DE" sz="1100" smtClean="0">
                <a:latin typeface="Arial" pitchFamily="34" charset="0"/>
                <a:cs typeface="Arial" pitchFamily="34" charset="0"/>
              </a:rPr>
              <a:t> </a:t>
            </a:r>
            <a:r>
              <a:rPr lang="de-DE" sz="1100">
                <a:latin typeface="Arial" pitchFamily="34" charset="0"/>
                <a:cs typeface="Arial" pitchFamily="34" charset="0"/>
              </a:rPr>
              <a:t>Unternehmen für die </a:t>
            </a:r>
            <a:r>
              <a:rPr lang="de-DE" sz="1100" b="1">
                <a:latin typeface="Arial" pitchFamily="34" charset="0"/>
                <a:cs typeface="Arial" pitchFamily="34" charset="0"/>
              </a:rPr>
              <a:t>Entwicklung des ländlichen Raums</a:t>
            </a:r>
            <a:r>
              <a:rPr lang="de-DE" sz="1100">
                <a:latin typeface="Arial" pitchFamily="34" charset="0"/>
                <a:cs typeface="Arial" pitchFamily="34" charset="0"/>
              </a:rPr>
              <a:t> </a:t>
            </a:r>
            <a:endParaRPr lang="de-DE" sz="1100" smtClean="0">
              <a:latin typeface="Arial" pitchFamily="34" charset="0"/>
              <a:cs typeface="Arial" pitchFamily="34" charset="0"/>
            </a:endParaRPr>
          </a:p>
          <a:p>
            <a:r>
              <a:rPr lang="de-DE" sz="1100" b="1" smtClean="0">
                <a:latin typeface="Arial" pitchFamily="34" charset="0"/>
                <a:cs typeface="Arial" pitchFamily="34" charset="0"/>
              </a:rPr>
              <a:t>an </a:t>
            </a:r>
            <a:r>
              <a:rPr lang="de-DE" sz="1100" b="1">
                <a:latin typeface="Arial" pitchFamily="34" charset="0"/>
                <a:cs typeface="Arial" pitchFamily="34" charset="0"/>
              </a:rPr>
              <a:t>zehn Standorten in ganz </a:t>
            </a:r>
            <a:r>
              <a:rPr lang="de-DE" sz="1100" b="1" smtClean="0">
                <a:latin typeface="Arial" pitchFamily="34" charset="0"/>
                <a:cs typeface="Arial" pitchFamily="34" charset="0"/>
              </a:rPr>
              <a:t>Niedersachsen mit </a:t>
            </a:r>
            <a:r>
              <a:rPr lang="de-DE" sz="1100" b="1" smtClean="0">
                <a:latin typeface="Arial" pitchFamily="34" charset="0"/>
                <a:cs typeface="Arial" pitchFamily="34" charset="0"/>
              </a:rPr>
              <a:t>rund 260 Mitarbeitern</a:t>
            </a:r>
            <a:r>
              <a:rPr lang="de-DE" sz="1100" smtClean="0">
                <a:latin typeface="Arial" pitchFamily="34" charset="0"/>
                <a:cs typeface="Arial" pitchFamily="34" charset="0"/>
              </a:rPr>
              <a:t> </a:t>
            </a:r>
            <a:endParaRPr lang="de-DE" sz="1100" smtClean="0">
              <a:latin typeface="Arial" pitchFamily="34" charset="0"/>
              <a:cs typeface="Arial" pitchFamily="34" charset="0"/>
            </a:endParaRPr>
          </a:p>
          <a:p>
            <a:endParaRPr lang="de-DE" sz="1100">
              <a:latin typeface="Arial" pitchFamily="34" charset="0"/>
              <a:cs typeface="Arial" pitchFamily="34" charset="0"/>
            </a:endParaRPr>
          </a:p>
          <a:p>
            <a:endParaRPr lang="de-DE" sz="1100" smtClean="0">
              <a:latin typeface="Arial" pitchFamily="34" charset="0"/>
              <a:cs typeface="Arial" pitchFamily="34" charset="0"/>
            </a:endParaRPr>
          </a:p>
          <a:p>
            <a:r>
              <a:rPr lang="de-DE" sz="1100" smtClean="0">
                <a:latin typeface="Arial" pitchFamily="34" charset="0"/>
                <a:cs typeface="Arial" pitchFamily="34" charset="0"/>
              </a:rPr>
              <a:t>Das </a:t>
            </a:r>
            <a:r>
              <a:rPr lang="de-DE" sz="1100" b="1" smtClean="0">
                <a:latin typeface="Arial" pitchFamily="34" charset="0"/>
                <a:cs typeface="Arial" pitchFamily="34" charset="0"/>
              </a:rPr>
              <a:t>Energieteam</a:t>
            </a:r>
            <a:r>
              <a:rPr lang="de-DE" sz="1100" smtClean="0">
                <a:latin typeface="Arial" pitchFamily="34" charset="0"/>
                <a:cs typeface="Arial" pitchFamily="34" charset="0"/>
              </a:rPr>
              <a:t> </a:t>
            </a:r>
            <a:r>
              <a:rPr lang="de-DE" sz="1100" smtClean="0">
                <a:latin typeface="Arial" pitchFamily="34" charset="0"/>
                <a:cs typeface="Arial" pitchFamily="34" charset="0"/>
              </a:rPr>
              <a:t>besteht</a:t>
            </a:r>
            <a:endParaRPr lang="de-DE" sz="1100" smtClean="0">
              <a:latin typeface="Arial" pitchFamily="34" charset="0"/>
              <a:cs typeface="Arial" pitchFamily="34" charset="0"/>
            </a:endParaRPr>
          </a:p>
          <a:p>
            <a:r>
              <a:rPr lang="de-DE" sz="1100" smtClean="0">
                <a:latin typeface="Arial" pitchFamily="34" charset="0"/>
                <a:cs typeface="Arial" pitchFamily="34" charset="0"/>
              </a:rPr>
              <a:t>aus Mitarbeitern mit </a:t>
            </a:r>
            <a:r>
              <a:rPr lang="de-DE" sz="1100">
                <a:latin typeface="Arial" pitchFamily="34" charset="0"/>
                <a:cs typeface="Arial" pitchFamily="34" charset="0"/>
              </a:rPr>
              <a:t>unterschiedlichen </a:t>
            </a:r>
            <a:r>
              <a:rPr lang="de-DE" sz="1100" smtClean="0">
                <a:latin typeface="Arial" pitchFamily="34" charset="0"/>
                <a:cs typeface="Arial" pitchFamily="34" charset="0"/>
              </a:rPr>
              <a:t>Schwerpunkten </a:t>
            </a:r>
            <a:endParaRPr lang="de-DE" sz="1100">
              <a:latin typeface="Arial" pitchFamily="34" charset="0"/>
              <a:cs typeface="Arial" pitchFamily="34" charset="0"/>
            </a:endParaRPr>
          </a:p>
          <a:p>
            <a:r>
              <a:rPr lang="de-DE" sz="1100" smtClean="0">
                <a:latin typeface="Arial" pitchFamily="34" charset="0"/>
                <a:cs typeface="Arial" pitchFamily="34" charset="0"/>
              </a:rPr>
              <a:t>aus </a:t>
            </a:r>
            <a:r>
              <a:rPr lang="de-DE" sz="1100">
                <a:latin typeface="Arial" pitchFamily="34" charset="0"/>
                <a:cs typeface="Arial" pitchFamily="34" charset="0"/>
              </a:rPr>
              <a:t>den Bereichen</a:t>
            </a:r>
            <a:r>
              <a:rPr lang="de-DE" sz="1100" b="1">
                <a:latin typeface="Arial" pitchFamily="34" charset="0"/>
                <a:cs typeface="Arial" pitchFamily="34" charset="0"/>
              </a:rPr>
              <a:t> Stadtplanung, Bauwesen, </a:t>
            </a:r>
            <a:r>
              <a:rPr lang="de-DE" sz="1100" b="1" smtClean="0">
                <a:latin typeface="Arial" pitchFamily="34" charset="0"/>
                <a:cs typeface="Arial" pitchFamily="34" charset="0"/>
              </a:rPr>
              <a:t>Architektur, Geographie</a:t>
            </a:r>
            <a:r>
              <a:rPr lang="de-DE" sz="1100" smtClean="0">
                <a:latin typeface="Arial" pitchFamily="34" charset="0"/>
                <a:cs typeface="Arial" pitchFamily="34" charset="0"/>
              </a:rPr>
              <a:t>, </a:t>
            </a:r>
            <a:r>
              <a:rPr lang="de-DE" sz="1100" b="1" smtClean="0">
                <a:latin typeface="Arial" pitchFamily="34" charset="0"/>
                <a:cs typeface="Arial" pitchFamily="34" charset="0"/>
              </a:rPr>
              <a:t>Energie </a:t>
            </a:r>
          </a:p>
          <a:p>
            <a:r>
              <a:rPr lang="de-DE" sz="1100" b="1" smtClean="0">
                <a:latin typeface="Arial" pitchFamily="34" charset="0"/>
                <a:cs typeface="Arial" pitchFamily="34" charset="0"/>
              </a:rPr>
              <a:t>Wir beschäftigen uns vorrangig  mit der Erstellung von Klimaschutzkonzepten und </a:t>
            </a:r>
            <a:r>
              <a:rPr lang="de-DE" sz="1100" b="1" smtClean="0">
                <a:latin typeface="Arial" pitchFamily="34" charset="0"/>
                <a:cs typeface="Arial" pitchFamily="34" charset="0"/>
              </a:rPr>
              <a:t>Klimaschutz-Teilkonzepten </a:t>
            </a:r>
            <a:r>
              <a:rPr lang="de-DE" sz="1100" b="1" smtClean="0">
                <a:latin typeface="Arial" pitchFamily="34" charset="0"/>
                <a:cs typeface="Arial" pitchFamily="34" charset="0"/>
              </a:rPr>
              <a:t>sowie der Konzeption und Realisation von Biogasanlagen </a:t>
            </a:r>
            <a:r>
              <a:rPr lang="de-DE" sz="1100" b="1" smtClean="0">
                <a:latin typeface="Arial" pitchFamily="34" charset="0"/>
                <a:cs typeface="Arial" pitchFamily="34" charset="0"/>
              </a:rPr>
              <a:t>mit und ohne Wärmeversorgungssystemen</a:t>
            </a:r>
            <a:r>
              <a:rPr lang="de-DE" sz="1100" b="1" smtClean="0">
                <a:latin typeface="Arial" pitchFamily="34" charset="0"/>
                <a:cs typeface="Arial" pitchFamily="34" charset="0"/>
              </a:rPr>
              <a:t>, dazu kommen die Planung und Realisierung von Windkraft- und Photovoltaikanlagen.</a:t>
            </a:r>
            <a:endParaRPr lang="de-DE" sz="1100">
              <a:latin typeface="Arial" pitchFamily="34" charset="0"/>
              <a:cs typeface="Arial" pitchFamily="34" charset="0"/>
            </a:endParaRPr>
          </a:p>
          <a:p>
            <a:r>
              <a:rPr lang="de-DE" sz="1100" b="1" smtClean="0">
                <a:latin typeface="Arial" pitchFamily="34" charset="0"/>
                <a:cs typeface="Arial" pitchFamily="34" charset="0"/>
              </a:rPr>
              <a:t>Momentan </a:t>
            </a:r>
            <a:r>
              <a:rPr lang="de-DE" sz="1100" b="1" smtClean="0">
                <a:latin typeface="Arial" pitchFamily="34" charset="0"/>
                <a:cs typeface="Arial" pitchFamily="34" charset="0"/>
              </a:rPr>
              <a:t>bearbeitet das Energieteam </a:t>
            </a:r>
            <a:r>
              <a:rPr lang="de-DE" sz="1100" b="1">
                <a:latin typeface="Arial" pitchFamily="34" charset="0"/>
                <a:cs typeface="Arial" pitchFamily="34" charset="0"/>
              </a:rPr>
              <a:t>3</a:t>
            </a:r>
            <a:r>
              <a:rPr lang="de-DE" sz="1100" b="1" smtClean="0">
                <a:latin typeface="Arial" pitchFamily="34" charset="0"/>
                <a:cs typeface="Arial" pitchFamily="34" charset="0"/>
              </a:rPr>
              <a:t> </a:t>
            </a:r>
            <a:r>
              <a:rPr lang="de-DE" sz="1100" b="1" smtClean="0">
                <a:latin typeface="Arial" pitchFamily="34" charset="0"/>
                <a:cs typeface="Arial" pitchFamily="34" charset="0"/>
              </a:rPr>
              <a:t>KSK und TK in ganz </a:t>
            </a:r>
            <a:r>
              <a:rPr lang="de-DE" sz="1100" b="1" smtClean="0">
                <a:latin typeface="Arial" pitchFamily="34" charset="0"/>
                <a:cs typeface="Arial" pitchFamily="34" charset="0"/>
              </a:rPr>
              <a:t>Niedersachsen, z.B. haben wir das TK Eigene Liegenschaften für den Landkreis Gifhorn erstellt.</a:t>
            </a:r>
            <a:endParaRPr lang="de-DE" sz="1100" b="1">
              <a:latin typeface="Arial" pitchFamily="34" charset="0"/>
              <a:cs typeface="Arial" pitchFamily="34" charset="0"/>
            </a:endParaRPr>
          </a:p>
          <a:p>
            <a:endParaRPr lang="de-DE" sz="1100">
              <a:latin typeface="Arial" pitchFamily="34" charset="0"/>
              <a:cs typeface="Arial" pitchFamily="34" charset="0"/>
            </a:endParaRPr>
          </a:p>
        </p:txBody>
      </p:sp>
    </p:spTree>
    <p:extLst>
      <p:ext uri="{BB962C8B-B14F-4D97-AF65-F5344CB8AC3E}">
        <p14:creationId xmlns:p14="http://schemas.microsoft.com/office/powerpoint/2010/main" val="335963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smtClean="0">
                <a:latin typeface="Arial" panose="020B0604020202020204" pitchFamily="34" charset="0"/>
                <a:cs typeface="Arial" panose="020B0604020202020204" pitchFamily="34" charset="0"/>
              </a:rPr>
              <a:t>Die Aufgaben der NLG bei</a:t>
            </a:r>
            <a:r>
              <a:rPr lang="de-DE" baseline="0" smtClean="0">
                <a:latin typeface="Arial" panose="020B0604020202020204" pitchFamily="34" charset="0"/>
                <a:cs typeface="Arial" panose="020B0604020202020204" pitchFamily="34" charset="0"/>
              </a:rPr>
              <a:t> der Erstellung des kommunalen Klimaschutzkonzeptes beziehen sich im Wesentlichen auf die konstruktive Begleitung des Prozesses. </a:t>
            </a:r>
          </a:p>
          <a:p>
            <a:pPr marL="171450" indent="-171450">
              <a:buFont typeface="Wingdings" panose="05000000000000000000" pitchFamily="2" charset="2"/>
              <a:buChar char="§"/>
            </a:pPr>
            <a:r>
              <a:rPr lang="de-DE" baseline="0" smtClean="0">
                <a:latin typeface="Arial" panose="020B0604020202020204" pitchFamily="34" charset="0"/>
                <a:cs typeface="Arial" panose="020B0604020202020204" pitchFamily="34" charset="0"/>
              </a:rPr>
              <a:t>Angestrebt wird eine umsetzungsorientierte Strategie zur Erreichung der bundesdeutschen Klimaschutzziele. </a:t>
            </a:r>
          </a:p>
          <a:p>
            <a:pPr marL="171450" indent="-171450">
              <a:buFont typeface="Wingdings" panose="05000000000000000000" pitchFamily="2" charset="2"/>
              <a:buChar char="§"/>
            </a:pPr>
            <a:r>
              <a:rPr lang="de-DE" baseline="0" smtClean="0">
                <a:latin typeface="Arial" panose="020B0604020202020204" pitchFamily="34" charset="0"/>
                <a:cs typeface="Arial" panose="020B0604020202020204" pitchFamily="34" charset="0"/>
              </a:rPr>
              <a:t>Die Erarbeitung der Ziele und der Maßnahmen obliegt dabei den (zu beteiligenden) Akteuren aus der Samtgemeinde, die durch die NLG die erforderliche fachliche Unterstützung erhalten.</a:t>
            </a: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87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3" y="4681541"/>
            <a:ext cx="5438775" cy="4894439"/>
          </a:xfrm>
        </p:spPr>
        <p:txBody>
          <a:bodyPr/>
          <a:lstStyle/>
          <a:p>
            <a:pPr lvl="0"/>
            <a:r>
              <a:rPr lang="de-DE">
                <a:solidFill>
                  <a:srgbClr val="000000"/>
                </a:solidFill>
                <a:latin typeface="Arial" pitchFamily="34" charset="0"/>
                <a:cs typeface="Arial" pitchFamily="34" charset="0"/>
              </a:rPr>
              <a:t>Begrüßung, kurze Darstellung: was ist ein KSK?, was ist das Ziel?, was soll heute Abend erarbeitet bzw. beschlossen werden?</a:t>
            </a:r>
          </a:p>
          <a:p>
            <a:pPr lvl="0"/>
            <a:r>
              <a:rPr lang="de-DE">
                <a:solidFill>
                  <a:srgbClr val="000000"/>
                </a:solidFill>
                <a:latin typeface="Arial" pitchFamily="34" charset="0"/>
                <a:cs typeface="Arial" pitchFamily="34" charset="0"/>
              </a:rPr>
              <a:t>Agenda</a:t>
            </a:r>
          </a:p>
          <a:p>
            <a:pPr marL="171450" lvl="0" indent="-171450">
              <a:buFont typeface="Arial" pitchFamily="34" charset="0"/>
              <a:buChar char="•"/>
            </a:pPr>
            <a:r>
              <a:rPr lang="de-DE">
                <a:solidFill>
                  <a:srgbClr val="000000"/>
                </a:solidFill>
                <a:latin typeface="Arial" pitchFamily="34" charset="0"/>
                <a:cs typeface="Arial" pitchFamily="34" charset="0"/>
              </a:rPr>
              <a:t>Allgemeine Vorstellung KSK</a:t>
            </a:r>
          </a:p>
          <a:p>
            <a:pPr marL="171450" lvl="0" indent="-171450">
              <a:buFont typeface="Arial" pitchFamily="34" charset="0"/>
              <a:buChar char="•"/>
            </a:pPr>
            <a:r>
              <a:rPr lang="de-DE">
                <a:solidFill>
                  <a:srgbClr val="000000"/>
                </a:solidFill>
                <a:latin typeface="Arial" pitchFamily="34" charset="0"/>
                <a:cs typeface="Arial" pitchFamily="34" charset="0"/>
              </a:rPr>
              <a:t>Datenerfassung und -auswertung</a:t>
            </a:r>
          </a:p>
          <a:p>
            <a:pPr marL="171450" lvl="0" indent="-171450">
              <a:buFont typeface="Arial" pitchFamily="34" charset="0"/>
              <a:buChar char="•"/>
            </a:pPr>
            <a:r>
              <a:rPr lang="de-DE">
                <a:solidFill>
                  <a:srgbClr val="000000"/>
                </a:solidFill>
                <a:latin typeface="Arial" pitchFamily="34" charset="0"/>
                <a:cs typeface="Arial" pitchFamily="34" charset="0"/>
              </a:rPr>
              <a:t>Beteiligung </a:t>
            </a:r>
          </a:p>
          <a:p>
            <a:pPr marL="171450" lvl="0" indent="-171450">
              <a:buFont typeface="Arial" pitchFamily="34" charset="0"/>
              <a:buChar char="•"/>
            </a:pPr>
            <a:r>
              <a:rPr lang="de-DE">
                <a:solidFill>
                  <a:srgbClr val="000000"/>
                </a:solidFill>
                <a:latin typeface="Arial" pitchFamily="34" charset="0"/>
                <a:cs typeface="Arial" pitchFamily="34" charset="0"/>
              </a:rPr>
              <a:t>Vorstellung Arbeitsthemen</a:t>
            </a:r>
          </a:p>
          <a:p>
            <a:pPr marL="171450" lvl="0" indent="-171450">
              <a:buFont typeface="Arial" pitchFamily="34" charset="0"/>
              <a:buChar char="•"/>
            </a:pPr>
            <a:r>
              <a:rPr lang="de-DE">
                <a:solidFill>
                  <a:srgbClr val="000000"/>
                </a:solidFill>
                <a:latin typeface="Arial" pitchFamily="34" charset="0"/>
                <a:cs typeface="Arial" pitchFamily="34" charset="0"/>
              </a:rPr>
              <a:t>Bildung von zwei Arbeitskreisen</a:t>
            </a:r>
          </a:p>
          <a:p>
            <a:pPr lvl="0"/>
            <a:r>
              <a:rPr lang="de-DE">
                <a:solidFill>
                  <a:srgbClr val="000000"/>
                </a:solidFill>
                <a:latin typeface="Arial" pitchFamily="34" charset="0"/>
                <a:cs typeface="Arial" pitchFamily="34" charset="0"/>
              </a:rPr>
              <a:t>Allgemeine Vorstellung des Prozesses und der einzelnen Arbeitsschritte, bei den AK-Sitzungen zu zweit von der NLG</a:t>
            </a:r>
          </a:p>
          <a:p>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6" y="7037683"/>
            <a:ext cx="4765013" cy="230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94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3" y="4681541"/>
            <a:ext cx="5438775" cy="4787187"/>
          </a:xfrm>
        </p:spPr>
        <p:txBody>
          <a:bodyPr/>
          <a:lstStyle/>
          <a:p>
            <a:r>
              <a:rPr lang="de-DE" sz="1100" smtClean="0">
                <a:latin typeface="Arial" pitchFamily="34" charset="0"/>
                <a:cs typeface="Arial" pitchFamily="34" charset="0"/>
              </a:rPr>
              <a:t>Ein Klimaschutzkonzept </a:t>
            </a:r>
            <a:r>
              <a:rPr lang="de-DE" sz="1100" smtClean="0">
                <a:latin typeface="Arial" pitchFamily="34" charset="0"/>
                <a:cs typeface="Arial" pitchFamily="34" charset="0"/>
              </a:rPr>
              <a:t>soll kommunalen und anderen Entscheidungsträgern zeigen, </a:t>
            </a:r>
            <a:r>
              <a:rPr lang="de-DE" sz="1100" b="1" smtClean="0">
                <a:latin typeface="Arial" pitchFamily="34" charset="0"/>
                <a:cs typeface="Arial" pitchFamily="34" charset="0"/>
              </a:rPr>
              <a:t>welche CO2-Minderungspotenziale </a:t>
            </a:r>
            <a:r>
              <a:rPr lang="de-DE" sz="1100" smtClean="0">
                <a:latin typeface="Arial" pitchFamily="34" charset="0"/>
                <a:cs typeface="Arial" pitchFamily="34" charset="0"/>
              </a:rPr>
              <a:t>bestehen und </a:t>
            </a:r>
            <a:r>
              <a:rPr lang="de-DE" sz="1100" b="1" smtClean="0">
                <a:latin typeface="Arial" pitchFamily="34" charset="0"/>
                <a:cs typeface="Arial" pitchFamily="34" charset="0"/>
              </a:rPr>
              <a:t>welche Maßnahmen </a:t>
            </a:r>
            <a:r>
              <a:rPr lang="de-DE" sz="1100" smtClean="0">
                <a:latin typeface="Arial" pitchFamily="34" charset="0"/>
                <a:cs typeface="Arial" pitchFamily="34" charset="0"/>
              </a:rPr>
              <a:t>in allen </a:t>
            </a:r>
            <a:r>
              <a:rPr lang="de-DE" sz="1100">
                <a:latin typeface="Arial" pitchFamily="34" charset="0"/>
                <a:cs typeface="Arial" pitchFamily="34" charset="0"/>
              </a:rPr>
              <a:t>relevanten Bereichen zur Verfügung </a:t>
            </a:r>
            <a:r>
              <a:rPr lang="de-DE" sz="1100" smtClean="0">
                <a:latin typeface="Arial" pitchFamily="34" charset="0"/>
                <a:cs typeface="Arial" pitchFamily="34" charset="0"/>
              </a:rPr>
              <a:t>stehen, </a:t>
            </a:r>
            <a:r>
              <a:rPr lang="de-DE" sz="1100" smtClean="0">
                <a:latin typeface="Arial" pitchFamily="34" charset="0"/>
                <a:cs typeface="Arial" pitchFamily="34" charset="0"/>
              </a:rPr>
              <a:t>um </a:t>
            </a:r>
            <a:r>
              <a:rPr lang="de-DE" sz="1100" smtClean="0">
                <a:latin typeface="Arial" pitchFamily="34" charset="0"/>
                <a:cs typeface="Arial" pitchFamily="34" charset="0"/>
              </a:rPr>
              <a:t>kurz-, </a:t>
            </a:r>
            <a:r>
              <a:rPr lang="de-DE" sz="1100" smtClean="0">
                <a:latin typeface="Arial" pitchFamily="34" charset="0"/>
                <a:cs typeface="Arial" pitchFamily="34" charset="0"/>
              </a:rPr>
              <a:t>mittel- und langfristig </a:t>
            </a:r>
            <a:r>
              <a:rPr lang="de-DE" sz="1100" b="1" smtClean="0">
                <a:latin typeface="Arial" pitchFamily="34" charset="0"/>
                <a:cs typeface="Arial" pitchFamily="34" charset="0"/>
              </a:rPr>
              <a:t>CO2-Emissionen einzusparen und Energieverbräuche zu</a:t>
            </a:r>
            <a:r>
              <a:rPr lang="de-DE" sz="1100" smtClean="0">
                <a:latin typeface="Arial" pitchFamily="34" charset="0"/>
                <a:cs typeface="Arial" pitchFamily="34" charset="0"/>
              </a:rPr>
              <a:t> </a:t>
            </a:r>
            <a:r>
              <a:rPr lang="de-DE" sz="1100" b="1" smtClean="0">
                <a:latin typeface="Arial" pitchFamily="34" charset="0"/>
                <a:cs typeface="Arial" pitchFamily="34" charset="0"/>
              </a:rPr>
              <a:t>senken</a:t>
            </a:r>
            <a:r>
              <a:rPr lang="de-DE" sz="1100" smtClean="0">
                <a:latin typeface="Arial" pitchFamily="34" charset="0"/>
                <a:cs typeface="Arial" pitchFamily="34" charset="0"/>
              </a:rPr>
              <a:t>. </a:t>
            </a:r>
            <a:endParaRPr lang="de-DE" sz="1100" smtClean="0">
              <a:latin typeface="Arial" pitchFamily="34" charset="0"/>
              <a:cs typeface="Arial" pitchFamily="34" charset="0"/>
            </a:endParaRPr>
          </a:p>
          <a:p>
            <a:r>
              <a:rPr lang="de-DE" sz="1100" smtClean="0">
                <a:latin typeface="Arial" pitchFamily="34" charset="0"/>
                <a:cs typeface="Arial" pitchFamily="34" charset="0"/>
              </a:rPr>
              <a:t>Gleichzeitig </a:t>
            </a:r>
            <a:r>
              <a:rPr lang="de-DE" sz="1100" smtClean="0">
                <a:latin typeface="Arial" pitchFamily="34" charset="0"/>
                <a:cs typeface="Arial" pitchFamily="34" charset="0"/>
              </a:rPr>
              <a:t>legt es </a:t>
            </a:r>
            <a:r>
              <a:rPr lang="de-DE" sz="1100" b="1" smtClean="0">
                <a:latin typeface="Arial" pitchFamily="34" charset="0"/>
                <a:cs typeface="Arial" pitchFamily="34" charset="0"/>
              </a:rPr>
              <a:t>Ziele zur Minderung </a:t>
            </a:r>
            <a:r>
              <a:rPr lang="de-DE" sz="1100" smtClean="0">
                <a:latin typeface="Arial" pitchFamily="34" charset="0"/>
                <a:cs typeface="Arial" pitchFamily="34" charset="0"/>
              </a:rPr>
              <a:t>der CO2-Emissionen fest und beschreibt, wie die </a:t>
            </a:r>
            <a:r>
              <a:rPr lang="de-DE" sz="1100" b="1" smtClean="0">
                <a:latin typeface="Arial" pitchFamily="34" charset="0"/>
                <a:cs typeface="Arial" pitchFamily="34" charset="0"/>
              </a:rPr>
              <a:t>Erfüllung dieser Ziele kontrolliert </a:t>
            </a:r>
            <a:r>
              <a:rPr lang="de-DE" sz="1100" smtClean="0">
                <a:latin typeface="Arial" pitchFamily="34" charset="0"/>
                <a:cs typeface="Arial" pitchFamily="34" charset="0"/>
              </a:rPr>
              <a:t>werden kann. </a:t>
            </a:r>
          </a:p>
          <a:p>
            <a:pPr algn="ctr"/>
            <a:r>
              <a:rPr lang="de-DE" sz="1100" smtClean="0">
                <a:latin typeface="Arial" pitchFamily="34" charset="0"/>
                <a:cs typeface="Arial" pitchFamily="34" charset="0"/>
              </a:rPr>
              <a:t>„Roadmap“ </a:t>
            </a:r>
            <a:endParaRPr lang="de-DE" sz="1100" smtClean="0">
              <a:latin typeface="Arial" pitchFamily="34" charset="0"/>
              <a:cs typeface="Arial" pitchFamily="34" charset="0"/>
            </a:endParaRPr>
          </a:p>
          <a:p>
            <a:pPr algn="ctr"/>
            <a:r>
              <a:rPr lang="de-DE" sz="1100" smtClean="0">
                <a:latin typeface="Arial" pitchFamily="34" charset="0"/>
                <a:cs typeface="Arial" pitchFamily="34" charset="0"/>
              </a:rPr>
              <a:t>das </a:t>
            </a:r>
            <a:r>
              <a:rPr lang="de-DE" sz="1100" smtClean="0">
                <a:latin typeface="Arial" pitchFamily="34" charset="0"/>
                <a:cs typeface="Arial" pitchFamily="34" charset="0"/>
              </a:rPr>
              <a:t>KSK ist als Roadmap </a:t>
            </a:r>
            <a:r>
              <a:rPr lang="de-DE" sz="1100" smtClean="0">
                <a:latin typeface="Arial" pitchFamily="34" charset="0"/>
                <a:cs typeface="Arial" pitchFamily="34" charset="0"/>
              </a:rPr>
              <a:t>oder </a:t>
            </a:r>
            <a:r>
              <a:rPr lang="de-DE" sz="1100" smtClean="0">
                <a:latin typeface="Arial" pitchFamily="34" charset="0"/>
                <a:cs typeface="Arial" pitchFamily="34" charset="0"/>
              </a:rPr>
              <a:t>Fahrplan </a:t>
            </a:r>
            <a:r>
              <a:rPr lang="de-DE" sz="1100" smtClean="0">
                <a:latin typeface="Arial" pitchFamily="34" charset="0"/>
                <a:cs typeface="Arial" pitchFamily="34" charset="0"/>
              </a:rPr>
              <a:t>für den Klimaschutz zu </a:t>
            </a:r>
            <a:r>
              <a:rPr lang="de-DE" sz="1100" smtClean="0">
                <a:latin typeface="Arial" pitchFamily="34" charset="0"/>
                <a:cs typeface="Arial" pitchFamily="34" charset="0"/>
              </a:rPr>
              <a:t>verstehen</a:t>
            </a:r>
          </a:p>
          <a:p>
            <a:r>
              <a:rPr lang="de-DE" sz="1100" smtClean="0">
                <a:latin typeface="Arial" pitchFamily="34" charset="0"/>
                <a:cs typeface="Arial" pitchFamily="34" charset="0"/>
              </a:rPr>
              <a:t>Das KSK soll </a:t>
            </a:r>
            <a:r>
              <a:rPr lang="de-DE" sz="1100" smtClean="0">
                <a:latin typeface="Arial" pitchFamily="34" charset="0"/>
                <a:cs typeface="Arial" pitchFamily="34" charset="0"/>
              </a:rPr>
              <a:t>dabei auf </a:t>
            </a:r>
            <a:r>
              <a:rPr lang="de-DE" sz="1100" b="1" smtClean="0">
                <a:latin typeface="Arial" pitchFamily="34" charset="0"/>
                <a:cs typeface="Arial" pitchFamily="34" charset="0"/>
              </a:rPr>
              <a:t>die Erreichung der nationalen Klimaschutzziele und damit auf die Notwendigkeit, die THG-Emissionen bis 2050 um 80-95 % zu reduzieren</a:t>
            </a:r>
            <a:r>
              <a:rPr lang="de-DE" sz="1100" smtClean="0">
                <a:latin typeface="Arial" pitchFamily="34" charset="0"/>
                <a:cs typeface="Arial" pitchFamily="34" charset="0"/>
              </a:rPr>
              <a:t>, orientieren. </a:t>
            </a:r>
            <a:r>
              <a:rPr lang="de-DE" sz="1100" smtClean="0">
                <a:latin typeface="Arial" pitchFamily="34" charset="0"/>
                <a:cs typeface="Arial" pitchFamily="34" charset="0"/>
              </a:rPr>
              <a:t>Im </a:t>
            </a:r>
            <a:r>
              <a:rPr lang="de-DE" sz="1100">
                <a:latin typeface="Arial" pitchFamily="34" charset="0"/>
                <a:cs typeface="Arial" pitchFamily="34" charset="0"/>
              </a:rPr>
              <a:t>K</a:t>
            </a:r>
            <a:r>
              <a:rPr lang="de-DE" sz="1100" smtClean="0">
                <a:latin typeface="Arial" pitchFamily="34" charset="0"/>
                <a:cs typeface="Arial" pitchFamily="34" charset="0"/>
              </a:rPr>
              <a:t>SK werden </a:t>
            </a:r>
            <a:r>
              <a:rPr lang="de-DE" sz="1100" smtClean="0">
                <a:latin typeface="Arial" pitchFamily="34" charset="0"/>
                <a:cs typeface="Arial" pitchFamily="34" charset="0"/>
              </a:rPr>
              <a:t>die auf diesem Zielpfad notwendigen </a:t>
            </a:r>
            <a:r>
              <a:rPr lang="de-DE" sz="1100" b="1" smtClean="0">
                <a:latin typeface="Arial" pitchFamily="34" charset="0"/>
                <a:cs typeface="Arial" pitchFamily="34" charset="0"/>
              </a:rPr>
              <a:t>Maßnahmen für die nächsten 10-15 Jahre </a:t>
            </a:r>
            <a:r>
              <a:rPr lang="de-DE" sz="1100" smtClean="0">
                <a:latin typeface="Arial" pitchFamily="34" charset="0"/>
                <a:cs typeface="Arial" pitchFamily="34" charset="0"/>
              </a:rPr>
              <a:t>identifiziert.</a:t>
            </a:r>
          </a:p>
          <a:p>
            <a:r>
              <a:rPr lang="de-DE" sz="1100" smtClean="0">
                <a:latin typeface="Arial" pitchFamily="34" charset="0"/>
                <a:cs typeface="Arial" pitchFamily="34" charset="0"/>
              </a:rPr>
              <a:t>Zur </a:t>
            </a:r>
            <a:r>
              <a:rPr lang="de-DE" sz="1100" smtClean="0">
                <a:latin typeface="Arial" pitchFamily="34" charset="0"/>
                <a:cs typeface="Arial" pitchFamily="34" charset="0"/>
              </a:rPr>
              <a:t>Kontrolle der Zielerfüllung ist die  Einführung eines  Instrumentes zur Erfassung der CO2-Emissionen und Energieverbräuche über alle Sektoren und Verbräuche in der Samtgemeinde sowie ein kontinuierliches Berichtswesen zur Darstellung der Ergebnisse und Erfolge notwendig: </a:t>
            </a:r>
            <a:r>
              <a:rPr lang="de-DE" sz="1100" smtClean="0">
                <a:latin typeface="Arial" pitchFamily="34" charset="0"/>
                <a:cs typeface="Arial" pitchFamily="34" charset="0"/>
              </a:rPr>
              <a:t>jährlicher Klimabericht </a:t>
            </a:r>
            <a:r>
              <a:rPr lang="de-DE" sz="1100" smtClean="0">
                <a:latin typeface="Arial" pitchFamily="34" charset="0"/>
                <a:cs typeface="Arial" pitchFamily="34" charset="0"/>
              </a:rPr>
              <a:t>mit ECORegion und lokalem Energiemanagement:</a:t>
            </a:r>
            <a:endParaRPr lang="de-DE" sz="1100">
              <a:latin typeface="Arial" pitchFamily="34" charset="0"/>
              <a:cs typeface="Arial" pitchFamily="34" charset="0"/>
            </a:endParaRPr>
          </a:p>
          <a:p>
            <a:r>
              <a:rPr lang="de-DE" sz="1100" smtClean="0">
                <a:latin typeface="Arial" pitchFamily="34" charset="0"/>
                <a:cs typeface="Arial" pitchFamily="34" charset="0"/>
              </a:rPr>
              <a:t>CO2- und Energiebilanzierungen nach unterschiedlichen Gesichtspunkten (Energieträger, Sektoren) </a:t>
            </a:r>
          </a:p>
          <a:p>
            <a:r>
              <a:rPr lang="de-DE" sz="1100" smtClean="0">
                <a:latin typeface="Arial" pitchFamily="34" charset="0"/>
                <a:cs typeface="Arial" pitchFamily="34" charset="0"/>
              </a:rPr>
              <a:t>Nachweis der Gesamt-CO2-Minderung in einem bestimmten Zeitraum </a:t>
            </a:r>
          </a:p>
          <a:p>
            <a:r>
              <a:rPr lang="de-DE" sz="1100" smtClean="0">
                <a:latin typeface="Arial" pitchFamily="34" charset="0"/>
                <a:cs typeface="Arial" pitchFamily="34" charset="0"/>
              </a:rPr>
              <a:t>Auswertung und Monitoring innerhalb </a:t>
            </a:r>
            <a:r>
              <a:rPr lang="de-DE" sz="1100" smtClean="0">
                <a:latin typeface="Arial" pitchFamily="34" charset="0"/>
                <a:cs typeface="Arial" pitchFamily="34" charset="0"/>
              </a:rPr>
              <a:t>der </a:t>
            </a:r>
            <a:r>
              <a:rPr lang="de-DE" sz="1100" smtClean="0">
                <a:latin typeface="Arial" pitchFamily="34" charset="0"/>
                <a:cs typeface="Arial" pitchFamily="34" charset="0"/>
              </a:rPr>
              <a:t>Sektoren </a:t>
            </a:r>
            <a:r>
              <a:rPr lang="de-DE" sz="1100" smtClean="0">
                <a:latin typeface="Arial" pitchFamily="34" charset="0"/>
                <a:cs typeface="Arial" pitchFamily="34" charset="0"/>
              </a:rPr>
              <a:t>private HH, Gewerbe/ Industrie und </a:t>
            </a:r>
            <a:r>
              <a:rPr lang="de-DE" sz="1100" smtClean="0">
                <a:latin typeface="Arial" pitchFamily="34" charset="0"/>
                <a:cs typeface="Arial" pitchFamily="34" charset="0"/>
              </a:rPr>
              <a:t>Verkehr</a:t>
            </a:r>
            <a:r>
              <a:rPr lang="de-DE" sz="1100">
                <a:latin typeface="Arial" pitchFamily="34" charset="0"/>
                <a:cs typeface="Arial" pitchFamily="34" charset="0"/>
              </a:rPr>
              <a:t> </a:t>
            </a:r>
            <a:r>
              <a:rPr lang="de-DE" sz="1100" smtClean="0">
                <a:latin typeface="Arial" pitchFamily="34" charset="0"/>
                <a:cs typeface="Arial" pitchFamily="34" charset="0"/>
              </a:rPr>
              <a:t>über ECORegion, Softwaretool, datenbankbasiertes Instrument</a:t>
            </a:r>
            <a:endParaRPr lang="de-DE" sz="1100" smtClean="0">
              <a:latin typeface="Arial" pitchFamily="34" charset="0"/>
              <a:cs typeface="Arial" pitchFamily="34" charset="0"/>
            </a:endParaRPr>
          </a:p>
          <a:p>
            <a:r>
              <a:rPr lang="de-DE" sz="1100">
                <a:latin typeface="Arial" pitchFamily="34" charset="0"/>
                <a:cs typeface="Arial" pitchFamily="34" charset="0"/>
              </a:rPr>
              <a:t>Auswertung und Monitoring </a:t>
            </a:r>
            <a:r>
              <a:rPr lang="de-DE" sz="1100" smtClean="0">
                <a:latin typeface="Arial" pitchFamily="34" charset="0"/>
                <a:cs typeface="Arial" pitchFamily="34" charset="0"/>
              </a:rPr>
              <a:t>des Bereichs eigene Liegenschaften über ein Energiemanagementtool</a:t>
            </a:r>
          </a:p>
          <a:p>
            <a:r>
              <a:rPr lang="de-DE" sz="1100" smtClean="0">
                <a:latin typeface="Arial" pitchFamily="34" charset="0"/>
                <a:cs typeface="Arial" pitchFamily="34" charset="0"/>
              </a:rPr>
              <a:t>Evaluierung der umgesetzten Maßnahmen</a:t>
            </a:r>
            <a:endParaRPr lang="de-DE" sz="1100">
              <a:latin typeface="Arial" pitchFamily="34" charset="0"/>
              <a:cs typeface="Arial" pitchFamily="34" charset="0"/>
            </a:endParaRPr>
          </a:p>
        </p:txBody>
      </p:sp>
    </p:spTree>
    <p:extLst>
      <p:ext uri="{BB962C8B-B14F-4D97-AF65-F5344CB8AC3E}">
        <p14:creationId xmlns:p14="http://schemas.microsoft.com/office/powerpoint/2010/main" val="367523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3" y="4681541"/>
            <a:ext cx="5438775" cy="4715685"/>
          </a:xfrm>
        </p:spPr>
        <p:txBody>
          <a:bodyPr/>
          <a:lstStyle/>
          <a:p>
            <a:r>
              <a:rPr lang="de-DE" sz="1100">
                <a:latin typeface="Arial" panose="020B0604020202020204" pitchFamily="34" charset="0"/>
                <a:cs typeface="Arial" panose="020B0604020202020204" pitchFamily="34" charset="0"/>
              </a:rPr>
              <a:t>Zunächst verschrieben sich die deutsche Bundesregierung </a:t>
            </a:r>
            <a:r>
              <a:rPr lang="de-DE" sz="1100" smtClean="0">
                <a:latin typeface="Arial" panose="020B0604020202020204" pitchFamily="34" charset="0"/>
                <a:cs typeface="Arial" panose="020B0604020202020204" pitchFamily="34" charset="0"/>
              </a:rPr>
              <a:t>2008 und </a:t>
            </a:r>
            <a:r>
              <a:rPr lang="de-DE" sz="1100">
                <a:latin typeface="Arial" panose="020B0604020202020204" pitchFamily="34" charset="0"/>
                <a:cs typeface="Arial" panose="020B0604020202020204" pitchFamily="34" charset="0"/>
              </a:rPr>
              <a:t>später die </a:t>
            </a:r>
            <a:r>
              <a:rPr lang="de-DE" sz="1100">
                <a:latin typeface="Arial" panose="020B0604020202020204" pitchFamily="34" charset="0"/>
                <a:cs typeface="Arial" panose="020B0604020202020204" pitchFamily="34" charset="0"/>
                <a:hlinkClick r:id="rId3" tooltip="Europäische Union"/>
              </a:rPr>
              <a:t>Europäische Union</a:t>
            </a:r>
            <a:r>
              <a:rPr lang="de-DE" sz="1100">
                <a:latin typeface="Arial" panose="020B0604020202020204" pitchFamily="34" charset="0"/>
                <a:cs typeface="Arial" panose="020B0604020202020204" pitchFamily="34" charset="0"/>
              </a:rPr>
              <a:t>, im Dezember 2010 erstmals auch die 194 Mitgliedstaaten der </a:t>
            </a:r>
            <a:r>
              <a:rPr lang="de-DE" sz="1100">
                <a:latin typeface="Arial" panose="020B0604020202020204" pitchFamily="34" charset="0"/>
                <a:cs typeface="Arial" panose="020B0604020202020204" pitchFamily="34" charset="0"/>
                <a:hlinkClick r:id="rId4" tooltip="Klimarahmenkonvention der Vereinten Nationen"/>
              </a:rPr>
              <a:t>Klimarahmenkonvention der Vereinten Nationen</a:t>
            </a:r>
            <a:r>
              <a:rPr lang="de-DE" sz="1100">
                <a:latin typeface="Arial" panose="020B0604020202020204" pitchFamily="34" charset="0"/>
                <a:cs typeface="Arial" panose="020B0604020202020204" pitchFamily="34" charset="0"/>
              </a:rPr>
              <a:t> </a:t>
            </a:r>
            <a:r>
              <a:rPr lang="de-DE" sz="1100" smtClean="0">
                <a:latin typeface="Arial" panose="020B0604020202020204" pitchFamily="34" charset="0"/>
                <a:cs typeface="Arial" panose="020B0604020202020204" pitchFamily="34" charset="0"/>
              </a:rPr>
              <a:t>dem Ziel der Reduktion der THG. </a:t>
            </a:r>
            <a:r>
              <a:rPr lang="de-DE" sz="1100">
                <a:latin typeface="Arial" panose="020B0604020202020204" pitchFamily="34" charset="0"/>
                <a:cs typeface="Arial" panose="020B0604020202020204" pitchFamily="34" charset="0"/>
              </a:rPr>
              <a:t>Um </a:t>
            </a:r>
            <a:r>
              <a:rPr lang="de-DE" sz="1100" smtClean="0">
                <a:latin typeface="Arial" panose="020B0604020202020204" pitchFamily="34" charset="0"/>
                <a:cs typeface="Arial" panose="020B0604020202020204" pitchFamily="34" charset="0"/>
              </a:rPr>
              <a:t>die </a:t>
            </a:r>
            <a:r>
              <a:rPr lang="de-DE" sz="1100">
                <a:latin typeface="Arial" panose="020B0604020202020204" pitchFamily="34" charset="0"/>
                <a:cs typeface="Arial" panose="020B0604020202020204" pitchFamily="34" charset="0"/>
              </a:rPr>
              <a:t>internationale Zielsetzung, die Erderwärmung auf max. 2 Grad Celsius zu begrenzen und damit verbunden eine Reduzierung der CO</a:t>
            </a:r>
            <a:r>
              <a:rPr lang="de-DE" sz="1100" baseline="-25000">
                <a:latin typeface="Arial" panose="020B0604020202020204" pitchFamily="34" charset="0"/>
                <a:cs typeface="Arial" panose="020B0604020202020204" pitchFamily="34" charset="0"/>
              </a:rPr>
              <a:t>2</a:t>
            </a:r>
            <a:r>
              <a:rPr lang="de-DE" sz="1100">
                <a:latin typeface="Arial" panose="020B0604020202020204" pitchFamily="34" charset="0"/>
                <a:cs typeface="Arial" panose="020B0604020202020204" pitchFamily="34" charset="0"/>
              </a:rPr>
              <a:t>-Emissionen um 80 % bis 2050 (gegenüber 1990) zu erreichen, muss die kommunale Ebene und die Bürger/innen als Akteure mit einbezogen werden. Anders wird die mit diesem Ziel verbundene Verpflichtung nicht eingelöst werden können. </a:t>
            </a:r>
          </a:p>
          <a:p>
            <a:r>
              <a:rPr lang="de-DE" sz="1100">
                <a:latin typeface="Arial" panose="020B0604020202020204" pitchFamily="34" charset="0"/>
                <a:cs typeface="Arial" panose="020B0604020202020204" pitchFamily="34" charset="0"/>
              </a:rPr>
              <a:t>Vor diesem Hintergrund hat die Bundesregierung im Rahmen der Nationalen Klimaschutzinitiative das Förderprogramm für die Aufstellung kommunaler Klimaschutzkonzepte 2008 (Richtlinie zur Förderung von Klimaschutzprojekten in sozialen, kulturellen und öffentlichen Einrichtungen im Rahmen der Klimaschutzinitiative) beschlossen, das jährlich aktualisiert wird.</a:t>
            </a:r>
          </a:p>
          <a:p>
            <a:r>
              <a:rPr lang="de-DE" sz="1100">
                <a:latin typeface="Arial" panose="020B0604020202020204" pitchFamily="34" charset="0"/>
                <a:cs typeface="Arial" panose="020B0604020202020204" pitchFamily="34" charset="0"/>
              </a:rPr>
              <a:t>Der Europäische Rat hat sich im Oktober 2009 auf das Ziel geeinigt, im Rahmen der laut Weltklimarat (IPCC) erforderlichen Reduzierungen seitens der Gruppe der Industrieländer die Emissionen der EU bis zum Jahr 2050 um 80 bis 95% gegenüber dem Niveau von 1990 zu verringern.</a:t>
            </a:r>
          </a:p>
          <a:p>
            <a:r>
              <a:rPr lang="de-DE" sz="1100">
                <a:latin typeface="Arial" panose="020B0604020202020204" pitchFamily="34" charset="0"/>
                <a:cs typeface="Arial" panose="020B0604020202020204" pitchFamily="34" charset="0"/>
              </a:rPr>
              <a:t> Die Bundesregierung hat deshalb im Energiekonzept vom 28. September 2010 beschlossen, </a:t>
            </a:r>
            <a:r>
              <a:rPr lang="de-DE" sz="1100" b="1">
                <a:latin typeface="Arial" panose="020B0604020202020204" pitchFamily="34" charset="0"/>
                <a:cs typeface="Arial" panose="020B0604020202020204" pitchFamily="34" charset="0"/>
              </a:rPr>
              <a:t>die Treibhausgasemissionen in Deutschland bis zum Jahr 2020 um 40 %, bis zum Jahr 2030 um 55 %, bis zum Jahr 2040 um 70 % und bis zum Jahr 2050 um 80-95% unter das Niveau von 1990 zu senken</a:t>
            </a:r>
            <a:r>
              <a:rPr lang="de-DE" sz="1100">
                <a:latin typeface="Arial" panose="020B0604020202020204" pitchFamily="34" charset="0"/>
                <a:cs typeface="Arial" panose="020B0604020202020204" pitchFamily="34" charset="0"/>
              </a:rPr>
              <a:t>.</a:t>
            </a:r>
          </a:p>
          <a:p>
            <a:r>
              <a:rPr lang="de-DE" sz="1100">
                <a:latin typeface="Arial" panose="020B0604020202020204" pitchFamily="34" charset="0"/>
                <a:cs typeface="Arial" panose="020B0604020202020204" pitchFamily="34" charset="0"/>
              </a:rPr>
              <a:t>Die klimapolitischen Ziele der Bundesregierung sind aufgrund der Koalitionsverhandlungen in Teilen geändert worden: </a:t>
            </a:r>
            <a:r>
              <a:rPr lang="de-DE" sz="1100" smtClean="0">
                <a:latin typeface="Arial" panose="020B0604020202020204" pitchFamily="34" charset="0"/>
                <a:cs typeface="Arial" panose="020B0604020202020204" pitchFamily="34" charset="0"/>
              </a:rPr>
              <a:t>z. B,. der </a:t>
            </a:r>
            <a:r>
              <a:rPr lang="de-DE" sz="1100" b="1" smtClean="0">
                <a:latin typeface="Arial" panose="020B0604020202020204" pitchFamily="34" charset="0"/>
                <a:cs typeface="Arial" panose="020B0604020202020204" pitchFamily="34" charset="0"/>
              </a:rPr>
              <a:t>Anteil </a:t>
            </a:r>
            <a:r>
              <a:rPr lang="de-DE" sz="1100" b="1">
                <a:latin typeface="Arial" panose="020B0604020202020204" pitchFamily="34" charset="0"/>
                <a:cs typeface="Arial" panose="020B0604020202020204" pitchFamily="34" charset="0"/>
              </a:rPr>
              <a:t>erneuerbarer Energien an der Stromerzeugung </a:t>
            </a:r>
            <a:r>
              <a:rPr lang="de-DE" sz="1100" b="1" smtClean="0">
                <a:latin typeface="Arial" panose="020B0604020202020204" pitchFamily="34" charset="0"/>
                <a:cs typeface="Arial" panose="020B0604020202020204" pitchFamily="34" charset="0"/>
              </a:rPr>
              <a:t>soll</a:t>
            </a:r>
            <a:r>
              <a:rPr lang="de-DE" sz="1100" b="1" smtClean="0">
                <a:latin typeface="Arial" panose="020B0604020202020204" pitchFamily="34" charset="0"/>
                <a:cs typeface="Arial" panose="020B0604020202020204" pitchFamily="34" charset="0"/>
              </a:rPr>
              <a:t> </a:t>
            </a:r>
            <a:r>
              <a:rPr lang="de-DE" sz="1100" b="1" smtClean="0">
                <a:latin typeface="Arial" panose="020B0604020202020204" pitchFamily="34" charset="0"/>
                <a:cs typeface="Arial" panose="020B0604020202020204" pitchFamily="34" charset="0"/>
              </a:rPr>
              <a:t>bis </a:t>
            </a:r>
            <a:r>
              <a:rPr lang="de-DE" sz="1100" b="1">
                <a:latin typeface="Arial" panose="020B0604020202020204" pitchFamily="34" charset="0"/>
                <a:cs typeface="Arial" panose="020B0604020202020204" pitchFamily="34" charset="0"/>
              </a:rPr>
              <a:t>zum Jahr </a:t>
            </a:r>
            <a:r>
              <a:rPr lang="de-DE" sz="1100" b="1" smtClean="0">
                <a:latin typeface="Arial" panose="020B0604020202020204" pitchFamily="34" charset="0"/>
                <a:cs typeface="Arial" panose="020B0604020202020204" pitchFamily="34" charset="0"/>
              </a:rPr>
              <a:t>2020 um 40 </a:t>
            </a:r>
            <a:r>
              <a:rPr lang="de-DE" sz="1100" b="1">
                <a:latin typeface="Arial" panose="020B0604020202020204" pitchFamily="34" charset="0"/>
                <a:cs typeface="Arial" panose="020B0604020202020204" pitchFamily="34" charset="0"/>
              </a:rPr>
              <a:t>– 45 </a:t>
            </a:r>
            <a:r>
              <a:rPr lang="de-DE" sz="1100" b="1" smtClean="0">
                <a:latin typeface="Arial" panose="020B0604020202020204" pitchFamily="34" charset="0"/>
                <a:cs typeface="Arial" panose="020B0604020202020204" pitchFamily="34" charset="0"/>
              </a:rPr>
              <a:t>%, bis </a:t>
            </a:r>
            <a:r>
              <a:rPr lang="de-DE" sz="1100" b="1">
                <a:latin typeface="Arial" panose="020B0604020202020204" pitchFamily="34" charset="0"/>
                <a:cs typeface="Arial" panose="020B0604020202020204" pitchFamily="34" charset="0"/>
              </a:rPr>
              <a:t>zum Jahr </a:t>
            </a:r>
            <a:r>
              <a:rPr lang="de-DE" sz="1100" b="1" smtClean="0">
                <a:latin typeface="Arial" panose="020B0604020202020204" pitchFamily="34" charset="0"/>
                <a:cs typeface="Arial" panose="020B0604020202020204" pitchFamily="34" charset="0"/>
              </a:rPr>
              <a:t>2050 um </a:t>
            </a:r>
            <a:r>
              <a:rPr lang="de-DE" sz="1100" b="1">
                <a:latin typeface="Arial" panose="020B0604020202020204" pitchFamily="34" charset="0"/>
                <a:cs typeface="Arial" panose="020B0604020202020204" pitchFamily="34" charset="0"/>
              </a:rPr>
              <a:t>55 – 60 </a:t>
            </a:r>
            <a:r>
              <a:rPr lang="de-DE" sz="1100" b="1" smtClean="0">
                <a:latin typeface="Arial" panose="020B0604020202020204" pitchFamily="34" charset="0"/>
                <a:cs typeface="Arial" panose="020B0604020202020204" pitchFamily="34" charset="0"/>
              </a:rPr>
              <a:t>% sinken. Sobald die neue Tabelle vorleigt, wird sie benutzt.</a:t>
            </a:r>
            <a:endParaRPr lang="de-DE" sz="1100" b="1">
              <a:latin typeface="Arial" panose="020B0604020202020204" pitchFamily="34" charset="0"/>
              <a:cs typeface="Arial" panose="020B0604020202020204" pitchFamily="34" charset="0"/>
            </a:endParaRPr>
          </a:p>
          <a:p>
            <a:endParaRPr lang="de-DE" sz="1100"/>
          </a:p>
        </p:txBody>
      </p:sp>
    </p:spTree>
    <p:extLst>
      <p:ext uri="{BB962C8B-B14F-4D97-AF65-F5344CB8AC3E}">
        <p14:creationId xmlns:p14="http://schemas.microsoft.com/office/powerpoint/2010/main" val="1443838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Himmel2"/>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3175" y="1588"/>
            <a:ext cx="9896475" cy="1339850"/>
          </a:xfrm>
          <a:prstGeom prst="rect">
            <a:avLst/>
          </a:prstGeom>
          <a:noFill/>
          <a:ln w="9525">
            <a:noFill/>
            <a:miter lim="800000"/>
            <a:headEnd/>
            <a:tailEnd/>
          </a:ln>
        </p:spPr>
      </p:pic>
      <p:sp>
        <p:nvSpPr>
          <p:cNvPr id="5" name="Rectangle 3"/>
          <p:cNvSpPr>
            <a:spLocks noChangeArrowheads="1"/>
          </p:cNvSpPr>
          <p:nvPr/>
        </p:nvSpPr>
        <p:spPr bwMode="auto">
          <a:xfrm>
            <a:off x="4943484" y="685800"/>
            <a:ext cx="4956175" cy="6019800"/>
          </a:xfrm>
          <a:prstGeom prst="rect">
            <a:avLst/>
          </a:prstGeom>
          <a:solidFill>
            <a:schemeClr val="bg1"/>
          </a:solidFill>
          <a:ln>
            <a:noFill/>
          </a:ln>
          <a:effectLst/>
          <a:extLst/>
        </p:spPr>
        <p:txBody>
          <a:bodyPr wrap="none" anchor="ctr"/>
          <a:lstStyle/>
          <a:p>
            <a:pPr algn="ctr" eaLnBrk="0" hangingPunct="0">
              <a:spcBef>
                <a:spcPct val="50000"/>
              </a:spcBef>
              <a:defRPr/>
            </a:pPr>
            <a:endParaRPr lang="de-DE">
              <a:cs typeface="+mn-cs"/>
            </a:endParaRPr>
          </a:p>
        </p:txBody>
      </p:sp>
      <p:sp>
        <p:nvSpPr>
          <p:cNvPr id="6" name="Rectangle 4"/>
          <p:cNvSpPr>
            <a:spLocks noChangeArrowheads="1"/>
          </p:cNvSpPr>
          <p:nvPr/>
        </p:nvSpPr>
        <p:spPr bwMode="auto">
          <a:xfrm>
            <a:off x="4943484" y="685816"/>
            <a:ext cx="4956175" cy="36513"/>
          </a:xfrm>
          <a:prstGeom prst="rect">
            <a:avLst/>
          </a:prstGeom>
          <a:solidFill>
            <a:srgbClr val="22724D"/>
          </a:solidFill>
          <a:ln>
            <a:noFill/>
          </a:ln>
          <a:effectLst/>
          <a:extLst/>
        </p:spPr>
        <p:txBody>
          <a:bodyPr wrap="none" anchor="ctr"/>
          <a:lstStyle/>
          <a:p>
            <a:pPr algn="ctr" eaLnBrk="0" hangingPunct="0">
              <a:spcBef>
                <a:spcPct val="50000"/>
              </a:spcBef>
              <a:defRPr/>
            </a:pPr>
            <a:endParaRPr lang="de-DE">
              <a:cs typeface="+mn-cs"/>
            </a:endParaRPr>
          </a:p>
        </p:txBody>
      </p:sp>
      <p:pic>
        <p:nvPicPr>
          <p:cNvPr id="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938" y="5105400"/>
            <a:ext cx="1363662" cy="1524000"/>
          </a:xfrm>
          <a:prstGeom prst="rect">
            <a:avLst/>
          </a:prstGeom>
          <a:noFill/>
          <a:ln w="9525">
            <a:noFill/>
            <a:miter lim="800000"/>
            <a:headEnd/>
            <a:tailEnd/>
          </a:ln>
        </p:spPr>
      </p:pic>
      <p:sp>
        <p:nvSpPr>
          <p:cNvPr id="8" name="Text Box 6"/>
          <p:cNvSpPr txBox="1">
            <a:spLocks noChangeArrowheads="1"/>
          </p:cNvSpPr>
          <p:nvPr/>
        </p:nvSpPr>
        <p:spPr bwMode="auto">
          <a:xfrm>
            <a:off x="1938338" y="5135564"/>
            <a:ext cx="2722220" cy="605294"/>
          </a:xfrm>
          <a:prstGeom prst="rect">
            <a:avLst/>
          </a:prstGeom>
          <a:noFill/>
          <a:ln>
            <a:noFill/>
          </a:ln>
          <a:effectLst/>
          <a:extLst/>
        </p:spPr>
        <p:txBody>
          <a:bodyPr wrap="none">
            <a:spAutoFit/>
          </a:bodyPr>
          <a:lstStyle/>
          <a:p>
            <a:pPr eaLnBrk="0" hangingPunct="0">
              <a:lnSpc>
                <a:spcPts val="2000"/>
              </a:lnSpc>
              <a:defRPr/>
            </a:pPr>
            <a:r>
              <a:rPr lang="de-DE" sz="2000">
                <a:solidFill>
                  <a:srgbClr val="22724D"/>
                </a:solidFill>
                <a:latin typeface="TradeGothic Bold" pitchFamily="34" charset="0"/>
                <a:cs typeface="+mn-cs"/>
              </a:rPr>
              <a:t>Niedersächsische</a:t>
            </a:r>
            <a:br>
              <a:rPr lang="de-DE" sz="2000">
                <a:solidFill>
                  <a:srgbClr val="22724D"/>
                </a:solidFill>
                <a:latin typeface="TradeGothic Bold" pitchFamily="34" charset="0"/>
                <a:cs typeface="+mn-cs"/>
              </a:rPr>
            </a:br>
            <a:r>
              <a:rPr lang="de-DE" sz="2000">
                <a:solidFill>
                  <a:srgbClr val="22724D"/>
                </a:solidFill>
                <a:latin typeface="TradeGothic Bold" pitchFamily="34" charset="0"/>
                <a:cs typeface="+mn-cs"/>
              </a:rPr>
              <a:t>Landgesellschaft mbH</a:t>
            </a:r>
          </a:p>
        </p:txBody>
      </p:sp>
      <p:sp>
        <p:nvSpPr>
          <p:cNvPr id="9" name="Text Box 9"/>
          <p:cNvSpPr txBox="1">
            <a:spLocks noChangeArrowheads="1"/>
          </p:cNvSpPr>
          <p:nvPr/>
        </p:nvSpPr>
        <p:spPr bwMode="auto">
          <a:xfrm>
            <a:off x="4953009" y="750889"/>
            <a:ext cx="3959225" cy="523220"/>
          </a:xfrm>
          <a:prstGeom prst="rect">
            <a:avLst/>
          </a:prstGeom>
          <a:noFill/>
          <a:ln>
            <a:noFill/>
          </a:ln>
          <a:effectLst/>
          <a:extLst/>
        </p:spPr>
        <p:txBody>
          <a:bodyPr>
            <a:spAutoFit/>
          </a:bodyPr>
          <a:lstStyle/>
          <a:p>
            <a:pPr eaLnBrk="0" hangingPunct="0">
              <a:spcBef>
                <a:spcPct val="50000"/>
              </a:spcBef>
              <a:defRPr/>
            </a:pPr>
            <a:r>
              <a:rPr lang="de-DE" sz="1400" b="1">
                <a:solidFill>
                  <a:srgbClr val="22724D"/>
                </a:solidFill>
                <a:cs typeface="+mn-cs"/>
              </a:rPr>
              <a:t>Gemeinnütziges Unternehmen für die Entwicklung des ländlichen Raumes</a:t>
            </a:r>
          </a:p>
        </p:txBody>
      </p:sp>
      <p:pic>
        <p:nvPicPr>
          <p:cNvPr id="10" name="Picture 10" descr="Marke_u90_grossBriefb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0563" y="5233988"/>
            <a:ext cx="2233612" cy="500062"/>
          </a:xfrm>
          <a:prstGeom prst="rect">
            <a:avLst/>
          </a:prstGeom>
          <a:noFill/>
          <a:ln w="9525">
            <a:noFill/>
            <a:miter lim="800000"/>
            <a:headEnd/>
            <a:tailEnd/>
          </a:ln>
        </p:spPr>
      </p:pic>
      <p:sp>
        <p:nvSpPr>
          <p:cNvPr id="171015" name="Rectangle 7"/>
          <p:cNvSpPr>
            <a:spLocks noGrp="1" noChangeArrowheads="1"/>
          </p:cNvSpPr>
          <p:nvPr>
            <p:ph type="ctrTitle" sz="quarter"/>
          </p:nvPr>
        </p:nvSpPr>
        <p:spPr bwMode="auto">
          <a:xfrm>
            <a:off x="742950" y="1989154"/>
            <a:ext cx="8420100" cy="1470025"/>
          </a:xfrm>
          <a:prstGeom prst="rect">
            <a:avLst/>
          </a:prstGeom>
          <a:noFill/>
          <a:extLst/>
        </p:spPr>
        <p:txBody>
          <a:bodyPr vert="horz" wrap="square" lIns="91440" tIns="45720" rIns="91440" bIns="45720" numCol="1" anchor="ctr" anchorCtr="0" compatLnSpc="1">
            <a:prstTxWarp prst="textNoShape">
              <a:avLst/>
            </a:prstTxWarp>
          </a:bodyPr>
          <a:lstStyle>
            <a:lvl1pPr algn="ctr">
              <a:defRPr sz="2800">
                <a:solidFill>
                  <a:srgbClr val="C5112A"/>
                </a:solidFill>
              </a:defRPr>
            </a:lvl1pPr>
          </a:lstStyle>
          <a:p>
            <a:pPr lvl="0"/>
            <a:r>
              <a:rPr lang="de-DE" noProof="0" smtClean="0"/>
              <a:t>Titelmasterformat durch Klicken bearbeiten 28 pt</a:t>
            </a:r>
          </a:p>
        </p:txBody>
      </p:sp>
      <p:sp>
        <p:nvSpPr>
          <p:cNvPr id="171016" name="Rectangle 8"/>
          <p:cNvSpPr>
            <a:spLocks noGrp="1" noChangeArrowheads="1"/>
          </p:cNvSpPr>
          <p:nvPr>
            <p:ph type="subTitle" sz="quarter" idx="1"/>
          </p:nvPr>
        </p:nvSpPr>
        <p:spPr>
          <a:xfrm>
            <a:off x="1485900" y="3502025"/>
            <a:ext cx="6934200" cy="1055688"/>
          </a:xfrm>
        </p:spPr>
        <p:txBody>
          <a:bodyPr/>
          <a:lstStyle>
            <a:lvl1pPr algn="ctr">
              <a:defRPr sz="2400">
                <a:solidFill>
                  <a:srgbClr val="C5112A"/>
                </a:solidFill>
              </a:defRPr>
            </a:lvl1pPr>
          </a:lstStyle>
          <a:p>
            <a:pPr lvl="0"/>
            <a:r>
              <a:rPr lang="de-DE" noProof="0" smtClean="0"/>
              <a:t>Untertitel 24 pt</a:t>
            </a: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54"/>
            <a:ext cx="2228850" cy="5818187"/>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8" y="274654"/>
            <a:ext cx="6534150" cy="58181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600207"/>
            <a:ext cx="4300538" cy="44926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3638" y="1600207"/>
            <a:ext cx="4300537" cy="44926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520700" y="1600207"/>
            <a:ext cx="4300538" cy="44926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973638" y="1600216"/>
            <a:ext cx="4300537" cy="21701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973638" y="3922713"/>
            <a:ext cx="4300537" cy="21701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107" name="Picture 35" descr="Himmel2"/>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t="5251" b="46385"/>
          <a:stretch>
            <a:fillRect/>
          </a:stretch>
        </p:blipFill>
        <p:spPr bwMode="auto">
          <a:xfrm>
            <a:off x="3175" y="1588"/>
            <a:ext cx="9896475" cy="1339850"/>
          </a:xfrm>
          <a:prstGeom prst="rect">
            <a:avLst/>
          </a:prstGeom>
          <a:noFill/>
          <a:extLst>
            <a:ext uri="{909E8E84-426E-40DD-AFC4-6F175D3DCCD1}">
              <a14:hiddenFill xmlns:a14="http://schemas.microsoft.com/office/drawing/2010/main">
                <a:solidFill>
                  <a:srgbClr val="FFFFFF"/>
                </a:solidFill>
              </a14:hiddenFill>
            </a:ext>
          </a:extLst>
        </p:spPr>
      </p:pic>
      <p:sp>
        <p:nvSpPr>
          <p:cNvPr id="3094" name="Rectangle 22"/>
          <p:cNvSpPr>
            <a:spLocks noChangeArrowheads="1"/>
          </p:cNvSpPr>
          <p:nvPr/>
        </p:nvSpPr>
        <p:spPr bwMode="auto">
          <a:xfrm>
            <a:off x="4943475" y="685800"/>
            <a:ext cx="4956175" cy="601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cs typeface="+mn-cs"/>
            </a:endParaRPr>
          </a:p>
        </p:txBody>
      </p:sp>
      <p:sp>
        <p:nvSpPr>
          <p:cNvPr id="3091" name="Rectangle 19"/>
          <p:cNvSpPr>
            <a:spLocks noChangeArrowheads="1"/>
          </p:cNvSpPr>
          <p:nvPr/>
        </p:nvSpPr>
        <p:spPr bwMode="auto">
          <a:xfrm>
            <a:off x="4943475" y="685800"/>
            <a:ext cx="4956175" cy="36513"/>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cs typeface="+mn-cs"/>
            </a:endParaRPr>
          </a:p>
        </p:txBody>
      </p:sp>
      <p:pic>
        <p:nvPicPr>
          <p:cNvPr id="309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5105400"/>
            <a:ext cx="1363662" cy="1524000"/>
          </a:xfrm>
          <a:prstGeom prst="rect">
            <a:avLst/>
          </a:prstGeom>
          <a:noFill/>
          <a:extLst>
            <a:ext uri="{909E8E84-426E-40DD-AFC4-6F175D3DCCD1}">
              <a14:hiddenFill xmlns:a14="http://schemas.microsoft.com/office/drawing/2010/main">
                <a:solidFill>
                  <a:srgbClr val="FFFFFF"/>
                </a:solidFill>
              </a14:hiddenFill>
            </a:ext>
          </a:extLst>
        </p:spPr>
      </p:pic>
      <p:sp>
        <p:nvSpPr>
          <p:cNvPr id="3097" name="Text Box 25"/>
          <p:cNvSpPr txBox="1">
            <a:spLocks noChangeArrowheads="1"/>
          </p:cNvSpPr>
          <p:nvPr userDrawn="1"/>
        </p:nvSpPr>
        <p:spPr bwMode="auto">
          <a:xfrm>
            <a:off x="1938338" y="5135563"/>
            <a:ext cx="24812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ts val="2000"/>
              </a:lnSpc>
            </a:pPr>
            <a:r>
              <a:rPr lang="de-DE" sz="2000">
                <a:solidFill>
                  <a:srgbClr val="22724D"/>
                </a:solidFill>
                <a:latin typeface="TradeGothic Bold" pitchFamily="34" charset="0"/>
                <a:cs typeface="+mn-cs"/>
              </a:rPr>
              <a:t>Niedersächsische</a:t>
            </a:r>
            <a:br>
              <a:rPr lang="de-DE" sz="2000">
                <a:solidFill>
                  <a:srgbClr val="22724D"/>
                </a:solidFill>
                <a:latin typeface="TradeGothic Bold" pitchFamily="34" charset="0"/>
                <a:cs typeface="+mn-cs"/>
              </a:rPr>
            </a:br>
            <a:r>
              <a:rPr lang="de-DE" sz="2000">
                <a:solidFill>
                  <a:srgbClr val="22724D"/>
                </a:solidFill>
                <a:latin typeface="TradeGothic Bold" pitchFamily="34" charset="0"/>
                <a:cs typeface="+mn-cs"/>
              </a:rPr>
              <a:t>Landgesellschaft mbH</a:t>
            </a:r>
          </a:p>
        </p:txBody>
      </p:sp>
      <p:sp>
        <p:nvSpPr>
          <p:cNvPr id="3099" name="Rectangle 27"/>
          <p:cNvSpPr>
            <a:spLocks noGrp="1" noChangeArrowheads="1"/>
          </p:cNvSpPr>
          <p:nvPr>
            <p:ph type="ctrTitle" sz="quarter"/>
          </p:nvPr>
        </p:nvSpPr>
        <p:spPr>
          <a:xfrm>
            <a:off x="742950" y="1989138"/>
            <a:ext cx="8420100" cy="1470025"/>
          </a:xfrm>
        </p:spPr>
        <p:txBody>
          <a:bodyPr anchor="ctr"/>
          <a:lstStyle>
            <a:lvl1pPr algn="ctr">
              <a:defRPr sz="2800">
                <a:solidFill>
                  <a:srgbClr val="C5112A"/>
                </a:solidFill>
              </a:defRPr>
            </a:lvl1pPr>
          </a:lstStyle>
          <a:p>
            <a:pPr lvl="0"/>
            <a:r>
              <a:rPr lang="de-DE" noProof="0" smtClean="0"/>
              <a:t>Titelmasterformat durch Klicken bearbeiten 28 pt</a:t>
            </a:r>
          </a:p>
        </p:txBody>
      </p:sp>
      <p:sp>
        <p:nvSpPr>
          <p:cNvPr id="3100" name="Rectangle 28"/>
          <p:cNvSpPr>
            <a:spLocks noGrp="1" noChangeArrowheads="1"/>
          </p:cNvSpPr>
          <p:nvPr>
            <p:ph type="subTitle" sz="quarter" idx="1"/>
          </p:nvPr>
        </p:nvSpPr>
        <p:spPr>
          <a:xfrm>
            <a:off x="1485900" y="3502025"/>
            <a:ext cx="6934200" cy="1055688"/>
          </a:xfrm>
        </p:spPr>
        <p:txBody>
          <a:bodyPr/>
          <a:lstStyle>
            <a:lvl1pPr algn="ctr">
              <a:defRPr sz="2400">
                <a:solidFill>
                  <a:srgbClr val="C5112A"/>
                </a:solidFill>
              </a:defRPr>
            </a:lvl1pPr>
          </a:lstStyle>
          <a:p>
            <a:pPr lvl="0"/>
            <a:r>
              <a:rPr lang="de-DE" noProof="0" smtClean="0"/>
              <a:t>Untertitel 24 pt</a:t>
            </a:r>
          </a:p>
        </p:txBody>
      </p:sp>
      <p:sp>
        <p:nvSpPr>
          <p:cNvPr id="3102" name="Text Box 30"/>
          <p:cNvSpPr txBox="1">
            <a:spLocks noChangeArrowheads="1"/>
          </p:cNvSpPr>
          <p:nvPr userDrawn="1"/>
        </p:nvSpPr>
        <p:spPr bwMode="auto">
          <a:xfrm>
            <a:off x="4953000" y="750888"/>
            <a:ext cx="395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sz="1400" b="1">
                <a:solidFill>
                  <a:srgbClr val="22724D"/>
                </a:solidFill>
                <a:cs typeface="+mn-cs"/>
              </a:rPr>
              <a:t>Gemeinnütziges Unternehmen für die Entwicklung des ländlichen Raumes</a:t>
            </a:r>
          </a:p>
        </p:txBody>
      </p:sp>
      <p:pic>
        <p:nvPicPr>
          <p:cNvPr id="3105" name="Picture 33" descr="Marke_u90_grossBriefb_4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5233988"/>
            <a:ext cx="2233612" cy="50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42932"/>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04805141"/>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19299127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600200"/>
            <a:ext cx="4300538"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3638" y="1600200"/>
            <a:ext cx="43005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71246712"/>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7423993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5" name="Picture 2" descr="C:\Users\apaschek\AppData\Local\Microsoft\Windows\Temporary Internet Files\Content.Outlook\KC1YG3D1\logo_ptj_header.jpg"/>
          <p:cNvPicPr>
            <a:picLocks noChangeAspect="1" noChangeArrowheads="1"/>
          </p:cNvPicPr>
          <p:nvPr userDrawn="1"/>
        </p:nvPicPr>
        <p:blipFill>
          <a:blip r:embed="rId2"/>
          <a:srcRect/>
          <a:stretch>
            <a:fillRect/>
          </a:stretch>
        </p:blipFill>
        <p:spPr bwMode="auto">
          <a:xfrm>
            <a:off x="331788" y="4379929"/>
            <a:ext cx="1552575" cy="993775"/>
          </a:xfrm>
          <a:prstGeom prst="rect">
            <a:avLst/>
          </a:prstGeom>
          <a:noFill/>
          <a:ln w="9525">
            <a:noFill/>
            <a:miter lim="800000"/>
            <a:headEnd/>
            <a:tailEnd/>
          </a:ln>
        </p:spPr>
      </p:pic>
      <p:pic>
        <p:nvPicPr>
          <p:cNvPr id="6" name="Picture 3" descr="C:\Users\apaschek\AppData\Local\Microsoft\Windows\Temporary Internet Files\Content.Outlook\KC1YG3D1\bmu_logo_rgb.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5888" y="1611313"/>
            <a:ext cx="2028826" cy="1073150"/>
          </a:xfrm>
          <a:prstGeom prst="rect">
            <a:avLst/>
          </a:prstGeom>
          <a:noFill/>
          <a:ln w="9525">
            <a:noFill/>
            <a:miter lim="800000"/>
            <a:headEnd/>
            <a:tailEnd/>
          </a:ln>
        </p:spPr>
      </p:pic>
      <p:pic>
        <p:nvPicPr>
          <p:cNvPr id="7" name="Picture 4" descr="Klimaschutzinitiative"/>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20717" y="2867025"/>
            <a:ext cx="1090612" cy="1092200"/>
          </a:xfrm>
          <a:prstGeom prst="rect">
            <a:avLst/>
          </a:prstGeom>
          <a:noFill/>
          <a:ln w="9525">
            <a:noFill/>
            <a:miter lim="800000"/>
            <a:headEnd/>
            <a:tailEnd/>
          </a:ln>
        </p:spPr>
      </p:pic>
      <p:sp>
        <p:nvSpPr>
          <p:cNvPr id="3" name="Bildplatzhalter 2"/>
          <p:cNvSpPr>
            <a:spLocks noGrp="1"/>
          </p:cNvSpPr>
          <p:nvPr>
            <p:ph type="pic" sz="quarter" idx="10"/>
          </p:nvPr>
        </p:nvSpPr>
        <p:spPr>
          <a:xfrm>
            <a:off x="2324100" y="765175"/>
            <a:ext cx="3673475" cy="323850"/>
          </a:xfrm>
        </p:spPr>
        <p:txBody>
          <a:bodyPr/>
          <a:lstStyle/>
          <a:p>
            <a:endParaRPr lang="de-DE"/>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520547351"/>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27066"/>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00840" y="40458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425820997"/>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295305770"/>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4000178"/>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86600" y="452438"/>
            <a:ext cx="2187575" cy="56403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452438"/>
            <a:ext cx="6413500" cy="5640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99847392"/>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lum bright="6000"/>
            <a:extLst>
              <a:ext uri="{28A0092B-C50C-407E-A947-70E740481C1C}">
                <a14:useLocalDpi xmlns:a14="http://schemas.microsoft.com/office/drawing/2010/main" val="0"/>
              </a:ext>
            </a:extLst>
          </a:blip>
          <a:srcRect l="682" t="46246" r="10555"/>
          <a:stretch>
            <a:fillRect/>
          </a:stretch>
        </p:blipFill>
        <p:spPr bwMode="auto">
          <a:xfrm>
            <a:off x="0" y="0"/>
            <a:ext cx="9906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2"/>
          <p:cNvSpPr>
            <a:spLocks noChangeArrowheads="1"/>
          </p:cNvSpPr>
          <p:nvPr userDrawn="1"/>
        </p:nvSpPr>
        <p:spPr bwMode="auto">
          <a:xfrm>
            <a:off x="4953000" y="685800"/>
            <a:ext cx="4949825" cy="601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de-DE" sz="2000" b="1" smtClean="0">
              <a:solidFill>
                <a:srgbClr val="FFCC00"/>
              </a:solidFill>
              <a:cs typeface="+mn-cs"/>
            </a:endParaRPr>
          </a:p>
        </p:txBody>
      </p:sp>
      <p:sp>
        <p:nvSpPr>
          <p:cNvPr id="4" name="Rectangle 19"/>
          <p:cNvSpPr>
            <a:spLocks noChangeArrowheads="1"/>
          </p:cNvSpPr>
          <p:nvPr userDrawn="1"/>
        </p:nvSpPr>
        <p:spPr bwMode="auto">
          <a:xfrm>
            <a:off x="4953000" y="685800"/>
            <a:ext cx="4953000" cy="36513"/>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de-DE" sz="2000" b="1" smtClean="0">
              <a:solidFill>
                <a:srgbClr val="FFCC00"/>
              </a:solidFill>
              <a:cs typeface="+mn-cs"/>
            </a:endParaRPr>
          </a:p>
        </p:txBody>
      </p:sp>
      <p:pic>
        <p:nvPicPr>
          <p:cNvPr id="5" name="Picture 2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0" y="5105400"/>
            <a:ext cx="1363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a:spLocks noChangeArrowheads="1"/>
          </p:cNvSpPr>
          <p:nvPr userDrawn="1"/>
        </p:nvSpPr>
        <p:spPr bwMode="auto">
          <a:xfrm>
            <a:off x="6465888" y="6643688"/>
            <a:ext cx="30321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800" smtClean="0">
                <a:solidFill>
                  <a:srgbClr val="000000"/>
                </a:solidFill>
                <a:cs typeface="+mn-cs"/>
              </a:rPr>
              <a:t>Niedersächsische Landgesellschaft mbH</a:t>
            </a:r>
          </a:p>
        </p:txBody>
      </p:sp>
    </p:spTree>
    <p:extLst>
      <p:ext uri="{BB962C8B-B14F-4D97-AF65-F5344CB8AC3E}">
        <p14:creationId xmlns:p14="http://schemas.microsoft.com/office/powerpoint/2010/main" val="180840046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6804113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39160687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88950" y="162877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22850" y="162877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8518151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352553" y="452438"/>
            <a:ext cx="6543675" cy="85407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29745593"/>
      </p:ext>
    </p:extLst>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6219743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438293630"/>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0952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054514488"/>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86992443"/>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9385168"/>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75500" y="765175"/>
            <a:ext cx="2228850" cy="5389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88950" y="765175"/>
            <a:ext cx="6534150" cy="53895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2035619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560388" y="765175"/>
            <a:ext cx="7993062" cy="649288"/>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88950" y="1628775"/>
            <a:ext cx="43815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22850" y="1628775"/>
            <a:ext cx="43815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88950" y="3967163"/>
            <a:ext cx="43815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022850" y="3967163"/>
            <a:ext cx="43815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07114756"/>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60388" y="765175"/>
            <a:ext cx="7993062" cy="649288"/>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88950" y="1628775"/>
            <a:ext cx="43815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22850" y="1628775"/>
            <a:ext cx="43815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22850" y="3967163"/>
            <a:ext cx="43815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27814230"/>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88950" y="765175"/>
            <a:ext cx="8915400" cy="53895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903208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16"/>
            <a:ext cx="84201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107" name="Picture 35" descr="Himmel2"/>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t="5251" b="46385"/>
          <a:stretch>
            <a:fillRect/>
          </a:stretch>
        </p:blipFill>
        <p:spPr bwMode="auto">
          <a:xfrm>
            <a:off x="3175" y="1588"/>
            <a:ext cx="9896475" cy="1339850"/>
          </a:xfrm>
          <a:prstGeom prst="rect">
            <a:avLst/>
          </a:prstGeom>
          <a:noFill/>
          <a:extLst>
            <a:ext uri="{909E8E84-426E-40DD-AFC4-6F175D3DCCD1}">
              <a14:hiddenFill xmlns:a14="http://schemas.microsoft.com/office/drawing/2010/main">
                <a:solidFill>
                  <a:srgbClr val="FFFFFF"/>
                </a:solidFill>
              </a14:hiddenFill>
            </a:ext>
          </a:extLst>
        </p:spPr>
      </p:pic>
      <p:sp>
        <p:nvSpPr>
          <p:cNvPr id="3094" name="Rectangle 22"/>
          <p:cNvSpPr>
            <a:spLocks noChangeArrowheads="1"/>
          </p:cNvSpPr>
          <p:nvPr/>
        </p:nvSpPr>
        <p:spPr bwMode="auto">
          <a:xfrm>
            <a:off x="4943475" y="685800"/>
            <a:ext cx="4956175" cy="601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endParaRPr>
          </a:p>
        </p:txBody>
      </p:sp>
      <p:sp>
        <p:nvSpPr>
          <p:cNvPr id="3091" name="Rectangle 19"/>
          <p:cNvSpPr>
            <a:spLocks noChangeArrowheads="1"/>
          </p:cNvSpPr>
          <p:nvPr/>
        </p:nvSpPr>
        <p:spPr bwMode="auto">
          <a:xfrm>
            <a:off x="4943475" y="685800"/>
            <a:ext cx="4956175" cy="36513"/>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endParaRPr>
          </a:p>
        </p:txBody>
      </p:sp>
      <p:pic>
        <p:nvPicPr>
          <p:cNvPr id="309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5105400"/>
            <a:ext cx="1363662" cy="1524000"/>
          </a:xfrm>
          <a:prstGeom prst="rect">
            <a:avLst/>
          </a:prstGeom>
          <a:noFill/>
          <a:extLst>
            <a:ext uri="{909E8E84-426E-40DD-AFC4-6F175D3DCCD1}">
              <a14:hiddenFill xmlns:a14="http://schemas.microsoft.com/office/drawing/2010/main">
                <a:solidFill>
                  <a:srgbClr val="FFFFFF"/>
                </a:solidFill>
              </a14:hiddenFill>
            </a:ext>
          </a:extLst>
        </p:spPr>
      </p:pic>
      <p:sp>
        <p:nvSpPr>
          <p:cNvPr id="3097" name="Text Box 25"/>
          <p:cNvSpPr txBox="1">
            <a:spLocks noChangeArrowheads="1"/>
          </p:cNvSpPr>
          <p:nvPr userDrawn="1"/>
        </p:nvSpPr>
        <p:spPr bwMode="auto">
          <a:xfrm>
            <a:off x="1938338" y="5135563"/>
            <a:ext cx="24812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ts val="2000"/>
              </a:lnSpc>
            </a:pPr>
            <a:r>
              <a:rPr lang="de-DE" sz="2000">
                <a:solidFill>
                  <a:srgbClr val="22724D"/>
                </a:solidFill>
                <a:latin typeface="TradeGothic Bold" pitchFamily="34" charset="0"/>
              </a:rPr>
              <a:t>Niedersächsische</a:t>
            </a:r>
            <a:br>
              <a:rPr lang="de-DE" sz="2000">
                <a:solidFill>
                  <a:srgbClr val="22724D"/>
                </a:solidFill>
                <a:latin typeface="TradeGothic Bold" pitchFamily="34" charset="0"/>
              </a:rPr>
            </a:br>
            <a:r>
              <a:rPr lang="de-DE" sz="2000">
                <a:solidFill>
                  <a:srgbClr val="22724D"/>
                </a:solidFill>
                <a:latin typeface="TradeGothic Bold" pitchFamily="34" charset="0"/>
              </a:rPr>
              <a:t>Landgesellschaft mbH</a:t>
            </a:r>
          </a:p>
        </p:txBody>
      </p:sp>
      <p:sp>
        <p:nvSpPr>
          <p:cNvPr id="3099" name="Rectangle 27"/>
          <p:cNvSpPr>
            <a:spLocks noGrp="1" noChangeArrowheads="1"/>
          </p:cNvSpPr>
          <p:nvPr>
            <p:ph type="ctrTitle" sz="quarter"/>
          </p:nvPr>
        </p:nvSpPr>
        <p:spPr>
          <a:xfrm>
            <a:off x="742950" y="1989138"/>
            <a:ext cx="8420100" cy="1470025"/>
          </a:xfrm>
        </p:spPr>
        <p:txBody>
          <a:bodyPr anchor="ctr"/>
          <a:lstStyle>
            <a:lvl1pPr algn="ctr">
              <a:defRPr sz="2800">
                <a:solidFill>
                  <a:srgbClr val="C5112A"/>
                </a:solidFill>
              </a:defRPr>
            </a:lvl1pPr>
          </a:lstStyle>
          <a:p>
            <a:pPr lvl="0"/>
            <a:r>
              <a:rPr lang="de-DE" noProof="0" smtClean="0"/>
              <a:t>Titelmasterformat durch Klicken bearbeiten 28 pt</a:t>
            </a:r>
          </a:p>
        </p:txBody>
      </p:sp>
      <p:sp>
        <p:nvSpPr>
          <p:cNvPr id="3100" name="Rectangle 28"/>
          <p:cNvSpPr>
            <a:spLocks noGrp="1" noChangeArrowheads="1"/>
          </p:cNvSpPr>
          <p:nvPr>
            <p:ph type="subTitle" sz="quarter" idx="1"/>
          </p:nvPr>
        </p:nvSpPr>
        <p:spPr>
          <a:xfrm>
            <a:off x="1485900" y="3502025"/>
            <a:ext cx="6934200" cy="1055688"/>
          </a:xfrm>
        </p:spPr>
        <p:txBody>
          <a:bodyPr/>
          <a:lstStyle>
            <a:lvl1pPr algn="ctr">
              <a:defRPr sz="2400">
                <a:solidFill>
                  <a:srgbClr val="C5112A"/>
                </a:solidFill>
              </a:defRPr>
            </a:lvl1pPr>
          </a:lstStyle>
          <a:p>
            <a:pPr lvl="0"/>
            <a:r>
              <a:rPr lang="de-DE" noProof="0" smtClean="0"/>
              <a:t>Untertitel 24 pt</a:t>
            </a:r>
          </a:p>
        </p:txBody>
      </p:sp>
      <p:sp>
        <p:nvSpPr>
          <p:cNvPr id="3102" name="Text Box 30"/>
          <p:cNvSpPr txBox="1">
            <a:spLocks noChangeArrowheads="1"/>
          </p:cNvSpPr>
          <p:nvPr userDrawn="1"/>
        </p:nvSpPr>
        <p:spPr bwMode="auto">
          <a:xfrm>
            <a:off x="4953000" y="750888"/>
            <a:ext cx="395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sz="1400" b="1">
                <a:solidFill>
                  <a:srgbClr val="22724D"/>
                </a:solidFill>
              </a:rPr>
              <a:t>Gemeinnütziges Unternehmen für die Entwicklung des ländlichen Raumes</a:t>
            </a:r>
          </a:p>
        </p:txBody>
      </p:sp>
      <p:pic>
        <p:nvPicPr>
          <p:cNvPr id="3105" name="Picture 33" descr="Marke_u90_grossBriefb_4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5233988"/>
            <a:ext cx="2233612" cy="50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57251"/>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21820394"/>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63492966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600200"/>
            <a:ext cx="4300538"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3638" y="1600200"/>
            <a:ext cx="43005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74641406"/>
      </p:ext>
    </p:extLst>
  </p:cSld>
  <p:clrMapOvr>
    <a:masterClrMapping/>
  </p:clrMapOvr>
  <p:transition>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77411465"/>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03666538"/>
      </p:ext>
    </p:extLst>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865840"/>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00840" y="40458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823121170"/>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371045285"/>
      </p:ext>
    </p:extLst>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06453879"/>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600207"/>
            <a:ext cx="4300538"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73638" y="1600207"/>
            <a:ext cx="43005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86600" y="452438"/>
            <a:ext cx="2187575" cy="56403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452438"/>
            <a:ext cx="6413500" cy="5640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10114474"/>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8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7" y="273050"/>
            <a:ext cx="3259138"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499" y="27306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7"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ftr" sz="quarter" idx="10"/>
          </p:nvPr>
        </p:nvSpPr>
        <p:spPr>
          <a:xfrm>
            <a:off x="6392872" y="6526229"/>
            <a:ext cx="3024187" cy="287337"/>
          </a:xfrm>
          <a:prstGeom prst="rect">
            <a:avLst/>
          </a:prstGeom>
          <a:ln/>
        </p:spPr>
        <p:txBody>
          <a:bodyPr/>
          <a:lstStyle>
            <a:lvl1pPr>
              <a:defRPr/>
            </a:lvl1pPr>
          </a:lstStyle>
          <a:p>
            <a:pPr>
              <a:defRPr/>
            </a:pPr>
            <a:endParaRPr lang="de-D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9.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Himmel2"/>
          <p:cNvPicPr>
            <a:picLocks noChangeAspect="1" noChangeArrowheads="1"/>
          </p:cNvPicPr>
          <p:nvPr/>
        </p:nvPicPr>
        <p:blipFill>
          <a:blip r:embed="rId16" cstate="screen">
            <a:lum bright="10000"/>
            <a:extLst>
              <a:ext uri="{28A0092B-C50C-407E-A947-70E740481C1C}">
                <a14:useLocalDpi xmlns:a14="http://schemas.microsoft.com/office/drawing/2010/main"/>
              </a:ext>
            </a:extLst>
          </a:blip>
          <a:srcRect/>
          <a:stretch>
            <a:fillRect/>
          </a:stretch>
        </p:blipFill>
        <p:spPr bwMode="auto">
          <a:xfrm>
            <a:off x="1588" y="14"/>
            <a:ext cx="7975600" cy="1052513"/>
          </a:xfrm>
          <a:prstGeom prst="rect">
            <a:avLst/>
          </a:prstGeom>
          <a:noFill/>
          <a:ln w="9525">
            <a:noFill/>
            <a:miter lim="800000"/>
            <a:headEnd/>
            <a:tailEnd/>
          </a:ln>
        </p:spPr>
      </p:pic>
      <p:sp>
        <p:nvSpPr>
          <p:cNvPr id="169987" name="Rectangle 3"/>
          <p:cNvSpPr>
            <a:spLocks noChangeArrowheads="1"/>
          </p:cNvSpPr>
          <p:nvPr/>
        </p:nvSpPr>
        <p:spPr bwMode="auto">
          <a:xfrm>
            <a:off x="1352557" y="438150"/>
            <a:ext cx="6677025" cy="685800"/>
          </a:xfrm>
          <a:prstGeom prst="rect">
            <a:avLst/>
          </a:prstGeom>
          <a:solidFill>
            <a:schemeClr val="bg1"/>
          </a:solidFill>
          <a:ln>
            <a:noFill/>
          </a:ln>
          <a:effectLst/>
          <a:extLst/>
        </p:spPr>
        <p:txBody>
          <a:bodyPr wrap="none" anchor="ctr"/>
          <a:lstStyle/>
          <a:p>
            <a:pPr algn="ctr" eaLnBrk="0" hangingPunct="0">
              <a:spcBef>
                <a:spcPct val="50000"/>
              </a:spcBef>
              <a:defRPr/>
            </a:pPr>
            <a:endParaRPr lang="de-DE">
              <a:cs typeface="+mn-cs"/>
            </a:endParaRPr>
          </a:p>
        </p:txBody>
      </p:sp>
      <p:sp>
        <p:nvSpPr>
          <p:cNvPr id="169988" name="Rectangle 4"/>
          <p:cNvSpPr>
            <a:spLocks noChangeArrowheads="1"/>
          </p:cNvSpPr>
          <p:nvPr/>
        </p:nvSpPr>
        <p:spPr bwMode="auto">
          <a:xfrm flipV="1">
            <a:off x="1352558" y="404818"/>
            <a:ext cx="6626225" cy="53975"/>
          </a:xfrm>
          <a:prstGeom prst="rect">
            <a:avLst/>
          </a:prstGeom>
          <a:solidFill>
            <a:srgbClr val="22724D"/>
          </a:solidFill>
          <a:ln>
            <a:noFill/>
          </a:ln>
          <a:effectLst/>
          <a:extLst/>
        </p:spPr>
        <p:txBody>
          <a:bodyPr wrap="none" anchor="ctr"/>
          <a:lstStyle/>
          <a:p>
            <a:pPr algn="ctr" eaLnBrk="0" hangingPunct="0">
              <a:spcBef>
                <a:spcPct val="50000"/>
              </a:spcBef>
              <a:defRPr/>
            </a:pPr>
            <a:endParaRPr lang="de-DE">
              <a:cs typeface="+mn-cs"/>
            </a:endParaRPr>
          </a:p>
        </p:txBody>
      </p:sp>
      <p:sp>
        <p:nvSpPr>
          <p:cNvPr id="1031" name="Rectangle 9"/>
          <p:cNvSpPr>
            <a:spLocks noGrp="1" noChangeArrowheads="1"/>
          </p:cNvSpPr>
          <p:nvPr>
            <p:ph type="body" idx="1"/>
          </p:nvPr>
        </p:nvSpPr>
        <p:spPr bwMode="auto">
          <a:xfrm>
            <a:off x="520708" y="1600207"/>
            <a:ext cx="8753475" cy="449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Überschrift 20 pt</a:t>
            </a:r>
          </a:p>
          <a:p>
            <a:pPr lvl="1"/>
            <a:r>
              <a:rPr lang="de-DE" smtClean="0"/>
              <a:t>Zweite Ebene 18 pt</a:t>
            </a:r>
          </a:p>
          <a:p>
            <a:pPr lvl="2"/>
            <a:r>
              <a:rPr lang="de-DE" smtClean="0"/>
              <a:t>Dritte Ebene</a:t>
            </a:r>
          </a:p>
          <a:p>
            <a:pPr lvl="3"/>
            <a:r>
              <a:rPr lang="de-DE" smtClean="0"/>
              <a:t>Vierte Ebene</a:t>
            </a:r>
          </a:p>
          <a:p>
            <a:pPr lvl="4"/>
            <a:r>
              <a:rPr lang="de-DE" smtClean="0"/>
              <a:t>Fünfte Ebene</a:t>
            </a:r>
          </a:p>
        </p:txBody>
      </p:sp>
      <p:pic>
        <p:nvPicPr>
          <p:cNvPr id="1035" name="Picture 7"/>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513768" y="260364"/>
            <a:ext cx="831851" cy="930275"/>
          </a:xfrm>
          <a:prstGeom prst="rect">
            <a:avLst/>
          </a:prstGeom>
          <a:noFill/>
          <a:ln w="9525">
            <a:noFill/>
            <a:miter lim="800000"/>
            <a:headEnd/>
            <a:tailEnd/>
          </a:ln>
        </p:spPr>
      </p:pic>
      <p:sp>
        <p:nvSpPr>
          <p:cNvPr id="7" name="Fußzeilenplatzhalter 3"/>
          <p:cNvSpPr txBox="1">
            <a:spLocks/>
          </p:cNvSpPr>
          <p:nvPr userDrawn="1"/>
        </p:nvSpPr>
        <p:spPr>
          <a:xfrm>
            <a:off x="6392866" y="6526219"/>
            <a:ext cx="3513134" cy="287337"/>
          </a:xfrm>
          <a:prstGeom prst="rect">
            <a:avLst/>
          </a:prstGeom>
        </p:spPr>
        <p:txBody>
          <a:bodyPr/>
          <a:lstStyle>
            <a:defPPr>
              <a:defRPr lang="de-DE"/>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smtClean="0">
                <a:ln>
                  <a:noFill/>
                </a:ln>
                <a:solidFill>
                  <a:srgbClr val="000000"/>
                </a:solidFill>
                <a:effectLst/>
                <a:uLnTx/>
                <a:uFillTx/>
                <a:latin typeface="Arial" charset="0"/>
                <a:cs typeface="Arial" charset="0"/>
              </a:rPr>
              <a:t>Auftaktveranstaltung Klimaschutzkonzept  21.01.2014</a:t>
            </a:r>
            <a:endParaRPr kumimoji="0" lang="de-DE" sz="1000" b="0" i="0" u="none" strike="noStrike" kern="1200" cap="none" spc="0" normalizeH="0" baseline="0" noProof="0">
              <a:ln>
                <a:noFill/>
              </a:ln>
              <a:solidFill>
                <a:srgbClr val="000000"/>
              </a:solidFill>
              <a:effectLst/>
              <a:uLnTx/>
              <a:uFillTx/>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8" r:id="rId1"/>
    <p:sldLayoutId id="2147483656" r:id="rId2"/>
    <p:sldLayoutId id="2147483669"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ransition>
    <p:wipe dir="r"/>
  </p:transition>
  <p:timing>
    <p:tnLst>
      <p:par>
        <p:cTn id="1" dur="indefinite" restart="never" nodeType="tmRoot"/>
      </p:par>
    </p:tnLst>
  </p:timing>
  <p:hf sldNum="0" hdr="0" ftr="0"/>
  <p:txStyles>
    <p:titleStyle>
      <a:lvl1pPr algn="l" rtl="0" eaLnBrk="0" fontAlgn="base" hangingPunct="0">
        <a:spcBef>
          <a:spcPct val="0"/>
        </a:spcBef>
        <a:spcAft>
          <a:spcPct val="0"/>
        </a:spcAft>
        <a:defRPr sz="2000" b="1">
          <a:solidFill>
            <a:srgbClr val="22724D"/>
          </a:solidFill>
          <a:latin typeface="+mj-lt"/>
          <a:ea typeface="+mj-ea"/>
          <a:cs typeface="+mj-cs"/>
        </a:defRPr>
      </a:lvl1pPr>
      <a:lvl2pPr algn="l" rtl="0" eaLnBrk="0" fontAlgn="base" hangingPunct="0">
        <a:spcBef>
          <a:spcPct val="0"/>
        </a:spcBef>
        <a:spcAft>
          <a:spcPct val="0"/>
        </a:spcAft>
        <a:defRPr sz="2000" b="1">
          <a:solidFill>
            <a:srgbClr val="22724D"/>
          </a:solidFill>
          <a:latin typeface="Arial" charset="0"/>
        </a:defRPr>
      </a:lvl2pPr>
      <a:lvl3pPr algn="l" rtl="0" eaLnBrk="0" fontAlgn="base" hangingPunct="0">
        <a:spcBef>
          <a:spcPct val="0"/>
        </a:spcBef>
        <a:spcAft>
          <a:spcPct val="0"/>
        </a:spcAft>
        <a:defRPr sz="2000" b="1">
          <a:solidFill>
            <a:srgbClr val="22724D"/>
          </a:solidFill>
          <a:latin typeface="Arial" charset="0"/>
        </a:defRPr>
      </a:lvl3pPr>
      <a:lvl4pPr algn="l" rtl="0" eaLnBrk="0" fontAlgn="base" hangingPunct="0">
        <a:spcBef>
          <a:spcPct val="0"/>
        </a:spcBef>
        <a:spcAft>
          <a:spcPct val="0"/>
        </a:spcAft>
        <a:defRPr sz="2000" b="1">
          <a:solidFill>
            <a:srgbClr val="22724D"/>
          </a:solidFill>
          <a:latin typeface="Arial" charset="0"/>
        </a:defRPr>
      </a:lvl4pPr>
      <a:lvl5pPr algn="l" rtl="0" eaLnBrk="0" fontAlgn="base" hangingPunct="0">
        <a:spcBef>
          <a:spcPct val="0"/>
        </a:spcBef>
        <a:spcAft>
          <a:spcPct val="0"/>
        </a:spcAft>
        <a:defRPr sz="2000" b="1">
          <a:solidFill>
            <a:srgbClr val="22724D"/>
          </a:solidFill>
          <a:latin typeface="Arial" charset="0"/>
        </a:defRPr>
      </a:lvl5pPr>
      <a:lvl6pPr marL="457200" algn="l" rtl="0" fontAlgn="base">
        <a:spcBef>
          <a:spcPct val="0"/>
        </a:spcBef>
        <a:spcAft>
          <a:spcPct val="0"/>
        </a:spcAft>
        <a:defRPr sz="2000" b="1">
          <a:solidFill>
            <a:srgbClr val="22724D"/>
          </a:solidFill>
          <a:latin typeface="Arial" charset="0"/>
        </a:defRPr>
      </a:lvl6pPr>
      <a:lvl7pPr marL="914400" algn="l" rtl="0" fontAlgn="base">
        <a:spcBef>
          <a:spcPct val="0"/>
        </a:spcBef>
        <a:spcAft>
          <a:spcPct val="0"/>
        </a:spcAft>
        <a:defRPr sz="2000" b="1">
          <a:solidFill>
            <a:srgbClr val="22724D"/>
          </a:solidFill>
          <a:latin typeface="Arial" charset="0"/>
        </a:defRPr>
      </a:lvl7pPr>
      <a:lvl8pPr marL="1371600" algn="l" rtl="0" fontAlgn="base">
        <a:spcBef>
          <a:spcPct val="0"/>
        </a:spcBef>
        <a:spcAft>
          <a:spcPct val="0"/>
        </a:spcAft>
        <a:defRPr sz="2000" b="1">
          <a:solidFill>
            <a:srgbClr val="22724D"/>
          </a:solidFill>
          <a:latin typeface="Arial" charset="0"/>
        </a:defRPr>
      </a:lvl8pPr>
      <a:lvl9pPr marL="1828800" algn="l" rtl="0" fontAlgn="base">
        <a:spcBef>
          <a:spcPct val="0"/>
        </a:spcBef>
        <a:spcAft>
          <a:spcPct val="0"/>
        </a:spcAft>
        <a:defRPr sz="2000" b="1">
          <a:solidFill>
            <a:srgbClr val="22724D"/>
          </a:solidFill>
          <a:latin typeface="Arial" charset="0"/>
        </a:defRPr>
      </a:lvl9pPr>
    </p:titleStyle>
    <p:bodyStyle>
      <a:lvl1pPr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22724D"/>
        </a:buClr>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Clr>
          <a:srgbClr val="22724D"/>
        </a:buClr>
        <a:buChar char="•"/>
        <a:defRPr>
          <a:solidFill>
            <a:schemeClr val="tx1"/>
          </a:solidFill>
          <a:latin typeface="+mn-lt"/>
        </a:defRPr>
      </a:lvl3pPr>
      <a:lvl4pPr marL="1600200" indent="-228600" algn="l" rtl="0" eaLnBrk="0" fontAlgn="base" hangingPunct="0">
        <a:spcBef>
          <a:spcPct val="20000"/>
        </a:spcBef>
        <a:spcAft>
          <a:spcPct val="0"/>
        </a:spcAft>
        <a:buClr>
          <a:srgbClr val="22724D"/>
        </a:buClr>
        <a:buFont typeface="Times" pitchFamily="18" charset="0"/>
        <a:buChar char="–"/>
        <a:defRPr>
          <a:solidFill>
            <a:schemeClr val="tx1"/>
          </a:solidFill>
          <a:latin typeface="+mn-lt"/>
        </a:defRPr>
      </a:lvl4pPr>
      <a:lvl5pPr marL="2057400" indent="-228600" algn="l" rtl="0" eaLnBrk="0" fontAlgn="base" hangingPunct="0">
        <a:spcBef>
          <a:spcPct val="20000"/>
        </a:spcBef>
        <a:spcAft>
          <a:spcPct val="0"/>
        </a:spcAft>
        <a:buClr>
          <a:srgbClr val="22724D"/>
        </a:buClr>
        <a:buFont typeface="Times" pitchFamily="18" charset="0"/>
        <a:buChar char="»"/>
        <a:defRPr>
          <a:solidFill>
            <a:schemeClr val="tx1"/>
          </a:solidFill>
          <a:latin typeface="+mn-lt"/>
        </a:defRPr>
      </a:lvl5pPr>
      <a:lvl6pPr marL="2514600" indent="-228600" algn="l" rtl="0" fontAlgn="base">
        <a:spcBef>
          <a:spcPct val="20000"/>
        </a:spcBef>
        <a:spcAft>
          <a:spcPct val="0"/>
        </a:spcAft>
        <a:buClr>
          <a:srgbClr val="22724D"/>
        </a:buClr>
        <a:buFont typeface="Times" pitchFamily="18" charset="0"/>
        <a:buChar char="»"/>
        <a:defRPr>
          <a:solidFill>
            <a:schemeClr val="tx1"/>
          </a:solidFill>
          <a:latin typeface="+mn-lt"/>
        </a:defRPr>
      </a:lvl6pPr>
      <a:lvl7pPr marL="2971800" indent="-228600" algn="l" rtl="0" fontAlgn="base">
        <a:spcBef>
          <a:spcPct val="20000"/>
        </a:spcBef>
        <a:spcAft>
          <a:spcPct val="0"/>
        </a:spcAft>
        <a:buClr>
          <a:srgbClr val="22724D"/>
        </a:buClr>
        <a:buFont typeface="Times" pitchFamily="18" charset="0"/>
        <a:buChar char="»"/>
        <a:defRPr>
          <a:solidFill>
            <a:schemeClr val="tx1"/>
          </a:solidFill>
          <a:latin typeface="+mn-lt"/>
        </a:defRPr>
      </a:lvl7pPr>
      <a:lvl8pPr marL="3429000" indent="-228600" algn="l" rtl="0" fontAlgn="base">
        <a:spcBef>
          <a:spcPct val="20000"/>
        </a:spcBef>
        <a:spcAft>
          <a:spcPct val="0"/>
        </a:spcAft>
        <a:buClr>
          <a:srgbClr val="22724D"/>
        </a:buClr>
        <a:buFont typeface="Times" pitchFamily="18" charset="0"/>
        <a:buChar char="»"/>
        <a:defRPr>
          <a:solidFill>
            <a:schemeClr val="tx1"/>
          </a:solidFill>
          <a:latin typeface="+mn-lt"/>
        </a:defRPr>
      </a:lvl8pPr>
      <a:lvl9pPr marL="3886200" indent="-228600" algn="l" rtl="0" fontAlgn="base">
        <a:spcBef>
          <a:spcPct val="20000"/>
        </a:spcBef>
        <a:spcAft>
          <a:spcPct val="0"/>
        </a:spcAft>
        <a:buClr>
          <a:srgbClr val="22724D"/>
        </a:buClr>
        <a:buFont typeface="Times" pitchFamily="18"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5" name="Picture 31" descr="Himmel2"/>
          <p:cNvPicPr>
            <a:picLocks noChangeAspect="1" noChangeArrowheads="1"/>
          </p:cNvPicPr>
          <p:nvPr/>
        </p:nvPicPr>
        <p:blipFill>
          <a:blip r:embed="rId13" cstate="print">
            <a:lum bright="10000"/>
            <a:extLst>
              <a:ext uri="{28A0092B-C50C-407E-A947-70E740481C1C}">
                <a14:useLocalDpi xmlns:a14="http://schemas.microsoft.com/office/drawing/2010/main" val="0"/>
              </a:ext>
            </a:extLst>
          </a:blip>
          <a:srcRect t="14003" r="19417" b="48010"/>
          <a:stretch>
            <a:fillRect/>
          </a:stretch>
        </p:blipFill>
        <p:spPr bwMode="auto">
          <a:xfrm>
            <a:off x="1588" y="0"/>
            <a:ext cx="7975600" cy="1052513"/>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1352550" y="438150"/>
            <a:ext cx="6677025"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cs typeface="+mn-cs"/>
            </a:endParaRPr>
          </a:p>
        </p:txBody>
      </p:sp>
      <p:sp>
        <p:nvSpPr>
          <p:cNvPr id="1035" name="Rectangle 11"/>
          <p:cNvSpPr>
            <a:spLocks noChangeArrowheads="1"/>
          </p:cNvSpPr>
          <p:nvPr/>
        </p:nvSpPr>
        <p:spPr bwMode="auto">
          <a:xfrm flipV="1">
            <a:off x="1352550" y="404813"/>
            <a:ext cx="6626225" cy="53975"/>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cs typeface="+mn-cs"/>
            </a:endParaRPr>
          </a:p>
        </p:txBody>
      </p:sp>
      <p:sp>
        <p:nvSpPr>
          <p:cNvPr id="1049" name="Rectangle 25"/>
          <p:cNvSpPr>
            <a:spLocks noGrp="1" noChangeArrowheads="1"/>
          </p:cNvSpPr>
          <p:nvPr>
            <p:ph type="title"/>
          </p:nvPr>
        </p:nvSpPr>
        <p:spPr bwMode="auto">
          <a:xfrm>
            <a:off x="1352550" y="452438"/>
            <a:ext cx="65436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Titel  20pt</a:t>
            </a:r>
          </a:p>
        </p:txBody>
      </p:sp>
      <p:sp>
        <p:nvSpPr>
          <p:cNvPr id="1050" name="Rectangle 26"/>
          <p:cNvSpPr>
            <a:spLocks noGrp="1" noChangeArrowheads="1"/>
          </p:cNvSpPr>
          <p:nvPr>
            <p:ph type="body" idx="1"/>
          </p:nvPr>
        </p:nvSpPr>
        <p:spPr bwMode="auto">
          <a:xfrm>
            <a:off x="520700" y="1600200"/>
            <a:ext cx="875347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Überschrift 20 pt</a:t>
            </a:r>
          </a:p>
          <a:p>
            <a:pPr lvl="1"/>
            <a:r>
              <a:rPr lang="de-DE" smtClean="0"/>
              <a:t>Zweite Ebene 18 pt</a:t>
            </a:r>
          </a:p>
          <a:p>
            <a:pPr lvl="2"/>
            <a:r>
              <a:rPr lang="de-DE" smtClean="0"/>
              <a:t>Dritte Ebene</a:t>
            </a:r>
          </a:p>
          <a:p>
            <a:pPr lvl="3"/>
            <a:r>
              <a:rPr lang="de-DE" smtClean="0"/>
              <a:t>Vierte Ebene</a:t>
            </a:r>
          </a:p>
          <a:p>
            <a:pPr lvl="4"/>
            <a:r>
              <a:rPr lang="de-DE" smtClean="0"/>
              <a:t>Fünfte Ebene</a:t>
            </a:r>
          </a:p>
        </p:txBody>
      </p:sp>
      <p:pic>
        <p:nvPicPr>
          <p:cNvPr id="104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13763" y="260350"/>
            <a:ext cx="831850" cy="930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6320" y="6403106"/>
            <a:ext cx="1080150" cy="230832"/>
          </a:xfrm>
          <a:prstGeom prst="rect">
            <a:avLst/>
          </a:prstGeom>
          <a:noFill/>
        </p:spPr>
        <p:txBody>
          <a:bodyPr wrap="square" rtlCol="0" anchor="ctr" anchorCtr="1">
            <a:spAutoFit/>
          </a:bodyPr>
          <a:lstStyle/>
          <a:p>
            <a:pPr algn="ctr" eaLnBrk="0" hangingPunct="0">
              <a:spcBef>
                <a:spcPct val="50000"/>
              </a:spcBef>
            </a:pPr>
            <a:fld id="{7DBC3A9A-3340-4D4B-BF1E-48F9209D3F41}" type="datetime1">
              <a:rPr lang="de-DE" sz="900" smtClean="0">
                <a:solidFill>
                  <a:srgbClr val="000000"/>
                </a:solidFill>
                <a:cs typeface="+mn-cs"/>
              </a:rPr>
              <a:pPr algn="ctr" eaLnBrk="0" hangingPunct="0">
                <a:spcBef>
                  <a:spcPct val="50000"/>
                </a:spcBef>
              </a:pPr>
              <a:t>21.01.2014</a:t>
            </a:fld>
            <a:endParaRPr lang="de-DE" sz="900">
              <a:solidFill>
                <a:srgbClr val="000000"/>
              </a:solidFill>
              <a:cs typeface="+mn-cs"/>
            </a:endParaRPr>
          </a:p>
        </p:txBody>
      </p:sp>
      <p:sp>
        <p:nvSpPr>
          <p:cNvPr id="9" name="Textfeld 8"/>
          <p:cNvSpPr txBox="1"/>
          <p:nvPr/>
        </p:nvSpPr>
        <p:spPr>
          <a:xfrm>
            <a:off x="8697520" y="6403106"/>
            <a:ext cx="1080150" cy="230832"/>
          </a:xfrm>
          <a:prstGeom prst="rect">
            <a:avLst/>
          </a:prstGeom>
          <a:noFill/>
        </p:spPr>
        <p:txBody>
          <a:bodyPr wrap="square" rtlCol="0" anchor="ctr" anchorCtr="1">
            <a:spAutoFit/>
          </a:bodyPr>
          <a:lstStyle/>
          <a:p>
            <a:pPr algn="ctr" eaLnBrk="0" hangingPunct="0">
              <a:spcBef>
                <a:spcPct val="50000"/>
              </a:spcBef>
            </a:pPr>
            <a:fld id="{3714F35D-3845-423A-BBD9-F09F923BD427}" type="slidenum">
              <a:rPr lang="de-DE" sz="900" smtClean="0">
                <a:solidFill>
                  <a:srgbClr val="000000"/>
                </a:solidFill>
                <a:cs typeface="+mn-cs"/>
              </a:rPr>
              <a:pPr algn="ctr" eaLnBrk="0" hangingPunct="0">
                <a:spcBef>
                  <a:spcPct val="50000"/>
                </a:spcBef>
              </a:pPr>
              <a:t>‹Nr.›</a:t>
            </a:fld>
            <a:endParaRPr lang="de-DE" sz="900">
              <a:solidFill>
                <a:srgbClr val="000000"/>
              </a:solidFill>
              <a:cs typeface="+mn-cs"/>
            </a:endParaRPr>
          </a:p>
        </p:txBody>
      </p:sp>
    </p:spTree>
    <p:extLst>
      <p:ext uri="{BB962C8B-B14F-4D97-AF65-F5344CB8AC3E}">
        <p14:creationId xmlns:p14="http://schemas.microsoft.com/office/powerpoint/2010/main" val="6137840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wipe dir="r"/>
  </p:transition>
  <p:hf sldNum="0" hdr="0" ftr="0"/>
  <p:txStyles>
    <p:titleStyle>
      <a:lvl1pPr algn="l" rtl="0" fontAlgn="base">
        <a:spcBef>
          <a:spcPct val="0"/>
        </a:spcBef>
        <a:spcAft>
          <a:spcPct val="0"/>
        </a:spcAft>
        <a:defRPr sz="2000" b="1">
          <a:solidFill>
            <a:srgbClr val="22724D"/>
          </a:solidFill>
          <a:latin typeface="+mj-lt"/>
          <a:ea typeface="+mj-ea"/>
          <a:cs typeface="+mj-cs"/>
        </a:defRPr>
      </a:lvl1pPr>
      <a:lvl2pPr algn="l" rtl="0" fontAlgn="base">
        <a:spcBef>
          <a:spcPct val="0"/>
        </a:spcBef>
        <a:spcAft>
          <a:spcPct val="0"/>
        </a:spcAft>
        <a:defRPr sz="2000" b="1">
          <a:solidFill>
            <a:srgbClr val="22724D"/>
          </a:solidFill>
          <a:latin typeface="Arial" charset="0"/>
        </a:defRPr>
      </a:lvl2pPr>
      <a:lvl3pPr algn="l" rtl="0" fontAlgn="base">
        <a:spcBef>
          <a:spcPct val="0"/>
        </a:spcBef>
        <a:spcAft>
          <a:spcPct val="0"/>
        </a:spcAft>
        <a:defRPr sz="2000" b="1">
          <a:solidFill>
            <a:srgbClr val="22724D"/>
          </a:solidFill>
          <a:latin typeface="Arial" charset="0"/>
        </a:defRPr>
      </a:lvl3pPr>
      <a:lvl4pPr algn="l" rtl="0" fontAlgn="base">
        <a:spcBef>
          <a:spcPct val="0"/>
        </a:spcBef>
        <a:spcAft>
          <a:spcPct val="0"/>
        </a:spcAft>
        <a:defRPr sz="2000" b="1">
          <a:solidFill>
            <a:srgbClr val="22724D"/>
          </a:solidFill>
          <a:latin typeface="Arial" charset="0"/>
        </a:defRPr>
      </a:lvl4pPr>
      <a:lvl5pPr algn="l" rtl="0" fontAlgn="base">
        <a:spcBef>
          <a:spcPct val="0"/>
        </a:spcBef>
        <a:spcAft>
          <a:spcPct val="0"/>
        </a:spcAft>
        <a:defRPr sz="2000" b="1">
          <a:solidFill>
            <a:srgbClr val="22724D"/>
          </a:solidFill>
          <a:latin typeface="Arial" charset="0"/>
        </a:defRPr>
      </a:lvl5pPr>
      <a:lvl6pPr marL="457200" algn="l" rtl="0" fontAlgn="base">
        <a:spcBef>
          <a:spcPct val="0"/>
        </a:spcBef>
        <a:spcAft>
          <a:spcPct val="0"/>
        </a:spcAft>
        <a:defRPr sz="2000" b="1">
          <a:solidFill>
            <a:srgbClr val="22724D"/>
          </a:solidFill>
          <a:latin typeface="Arial" charset="0"/>
        </a:defRPr>
      </a:lvl6pPr>
      <a:lvl7pPr marL="914400" algn="l" rtl="0" fontAlgn="base">
        <a:spcBef>
          <a:spcPct val="0"/>
        </a:spcBef>
        <a:spcAft>
          <a:spcPct val="0"/>
        </a:spcAft>
        <a:defRPr sz="2000" b="1">
          <a:solidFill>
            <a:srgbClr val="22724D"/>
          </a:solidFill>
          <a:latin typeface="Arial" charset="0"/>
        </a:defRPr>
      </a:lvl7pPr>
      <a:lvl8pPr marL="1371600" algn="l" rtl="0" fontAlgn="base">
        <a:spcBef>
          <a:spcPct val="0"/>
        </a:spcBef>
        <a:spcAft>
          <a:spcPct val="0"/>
        </a:spcAft>
        <a:defRPr sz="2000" b="1">
          <a:solidFill>
            <a:srgbClr val="22724D"/>
          </a:solidFill>
          <a:latin typeface="Arial" charset="0"/>
        </a:defRPr>
      </a:lvl8pPr>
      <a:lvl9pPr marL="1828800" algn="l" rtl="0" fontAlgn="base">
        <a:spcBef>
          <a:spcPct val="0"/>
        </a:spcBef>
        <a:spcAft>
          <a:spcPct val="0"/>
        </a:spcAft>
        <a:defRPr sz="2000" b="1">
          <a:solidFill>
            <a:srgbClr val="22724D"/>
          </a:solidFill>
          <a:latin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742950" indent="-285750" algn="l" rtl="0" fontAlgn="base">
        <a:spcBef>
          <a:spcPct val="20000"/>
        </a:spcBef>
        <a:spcAft>
          <a:spcPct val="0"/>
        </a:spcAft>
        <a:buClr>
          <a:srgbClr val="22724D"/>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22724D"/>
        </a:buClr>
        <a:buChar char="•"/>
        <a:defRPr>
          <a:solidFill>
            <a:schemeClr val="tx1"/>
          </a:solidFill>
          <a:latin typeface="+mn-lt"/>
        </a:defRPr>
      </a:lvl3pPr>
      <a:lvl4pPr marL="1600200" indent="-228600" algn="l" rtl="0" fontAlgn="base">
        <a:spcBef>
          <a:spcPct val="20000"/>
        </a:spcBef>
        <a:spcAft>
          <a:spcPct val="0"/>
        </a:spcAft>
        <a:buClr>
          <a:srgbClr val="22724D"/>
        </a:buClr>
        <a:buFont typeface="Times" pitchFamily="18" charset="0"/>
        <a:buChar char="–"/>
        <a:defRPr>
          <a:solidFill>
            <a:schemeClr val="tx1"/>
          </a:solidFill>
          <a:latin typeface="+mn-lt"/>
        </a:defRPr>
      </a:lvl4pPr>
      <a:lvl5pPr marL="2057400" indent="-228600" algn="l" rtl="0" fontAlgn="base">
        <a:spcBef>
          <a:spcPct val="20000"/>
        </a:spcBef>
        <a:spcAft>
          <a:spcPct val="0"/>
        </a:spcAft>
        <a:buClr>
          <a:srgbClr val="22724D"/>
        </a:buClr>
        <a:buFont typeface="Times" pitchFamily="18" charset="0"/>
        <a:buChar char="»"/>
        <a:defRPr>
          <a:solidFill>
            <a:schemeClr val="tx1"/>
          </a:solidFill>
          <a:latin typeface="+mn-lt"/>
        </a:defRPr>
      </a:lvl5pPr>
      <a:lvl6pPr marL="2514600" indent="-228600" algn="l" rtl="0" fontAlgn="base">
        <a:spcBef>
          <a:spcPct val="20000"/>
        </a:spcBef>
        <a:spcAft>
          <a:spcPct val="0"/>
        </a:spcAft>
        <a:buClr>
          <a:srgbClr val="22724D"/>
        </a:buClr>
        <a:buFont typeface="Times" pitchFamily="18" charset="0"/>
        <a:buChar char="»"/>
        <a:defRPr>
          <a:solidFill>
            <a:schemeClr val="tx1"/>
          </a:solidFill>
          <a:latin typeface="+mn-lt"/>
        </a:defRPr>
      </a:lvl6pPr>
      <a:lvl7pPr marL="2971800" indent="-228600" algn="l" rtl="0" fontAlgn="base">
        <a:spcBef>
          <a:spcPct val="20000"/>
        </a:spcBef>
        <a:spcAft>
          <a:spcPct val="0"/>
        </a:spcAft>
        <a:buClr>
          <a:srgbClr val="22724D"/>
        </a:buClr>
        <a:buFont typeface="Times" pitchFamily="18" charset="0"/>
        <a:buChar char="»"/>
        <a:defRPr>
          <a:solidFill>
            <a:schemeClr val="tx1"/>
          </a:solidFill>
          <a:latin typeface="+mn-lt"/>
        </a:defRPr>
      </a:lvl7pPr>
      <a:lvl8pPr marL="3429000" indent="-228600" algn="l" rtl="0" fontAlgn="base">
        <a:spcBef>
          <a:spcPct val="20000"/>
        </a:spcBef>
        <a:spcAft>
          <a:spcPct val="0"/>
        </a:spcAft>
        <a:buClr>
          <a:srgbClr val="22724D"/>
        </a:buClr>
        <a:buFont typeface="Times" pitchFamily="18" charset="0"/>
        <a:buChar char="»"/>
        <a:defRPr>
          <a:solidFill>
            <a:schemeClr val="tx1"/>
          </a:solidFill>
          <a:latin typeface="+mn-lt"/>
        </a:defRPr>
      </a:lvl8pPr>
      <a:lvl9pPr marL="3886200" indent="-228600" algn="l" rtl="0" fontAlgn="base">
        <a:spcBef>
          <a:spcPct val="20000"/>
        </a:spcBef>
        <a:spcAft>
          <a:spcPct val="0"/>
        </a:spcAft>
        <a:buClr>
          <a:srgbClr val="22724D"/>
        </a:buClr>
        <a:buFont typeface="Times" pitchFamily="18"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6">
            <a:extLst>
              <a:ext uri="{28A0092B-C50C-407E-A947-70E740481C1C}">
                <a14:useLocalDpi xmlns:a14="http://schemas.microsoft.com/office/drawing/2010/main" val="0"/>
              </a:ext>
            </a:extLst>
          </a:blip>
          <a:srcRect t="50000"/>
          <a:stretch>
            <a:fillRect/>
          </a:stretch>
        </p:blipFill>
        <p:spPr bwMode="auto">
          <a:xfrm>
            <a:off x="0" y="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ChangeArrowheads="1"/>
          </p:cNvSpPr>
          <p:nvPr/>
        </p:nvSpPr>
        <p:spPr bwMode="auto">
          <a:xfrm>
            <a:off x="2667000" y="381000"/>
            <a:ext cx="58674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ts val="1400"/>
              </a:lnSpc>
              <a:spcBef>
                <a:spcPct val="50000"/>
              </a:spcBef>
            </a:pPr>
            <a:r>
              <a:rPr lang="de-DE" sz="1400" b="1" smtClean="0">
                <a:solidFill>
                  <a:srgbClr val="22724D"/>
                </a:solidFill>
                <a:cs typeface="+mn-cs"/>
              </a:rPr>
              <a:t>Dezentrale Energiesysteme in der Praxis</a:t>
            </a:r>
          </a:p>
          <a:p>
            <a:pPr algn="ctr" eaLnBrk="0" hangingPunct="0"/>
            <a:endParaRPr lang="de-DE" sz="1400" smtClean="0">
              <a:solidFill>
                <a:srgbClr val="000000"/>
              </a:solidFill>
              <a:cs typeface="+mn-cs"/>
            </a:endParaRPr>
          </a:p>
        </p:txBody>
      </p:sp>
      <p:sp>
        <p:nvSpPr>
          <p:cNvPr id="1028" name="Rectangle 10"/>
          <p:cNvSpPr>
            <a:spLocks noChangeArrowheads="1"/>
          </p:cNvSpPr>
          <p:nvPr/>
        </p:nvSpPr>
        <p:spPr bwMode="auto">
          <a:xfrm>
            <a:off x="6299200" y="381000"/>
            <a:ext cx="2159000" cy="36513"/>
          </a:xfrm>
          <a:prstGeom prst="rect">
            <a:avLst/>
          </a:prstGeom>
          <a:gradFill rotWithShape="0">
            <a:gsLst>
              <a:gs pos="0">
                <a:srgbClr val="22724D"/>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de-DE" sz="2000" b="1" smtClean="0">
              <a:solidFill>
                <a:srgbClr val="FFCC00"/>
              </a:solidFill>
              <a:cs typeface="+mn-cs"/>
            </a:endParaRPr>
          </a:p>
        </p:txBody>
      </p:sp>
      <p:sp>
        <p:nvSpPr>
          <p:cNvPr id="1029" name="Rectangle 11"/>
          <p:cNvSpPr>
            <a:spLocks noChangeArrowheads="1"/>
          </p:cNvSpPr>
          <p:nvPr/>
        </p:nvSpPr>
        <p:spPr bwMode="auto">
          <a:xfrm>
            <a:off x="2667000" y="381000"/>
            <a:ext cx="3657600" cy="36513"/>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de-DE" sz="2000" b="1" smtClean="0">
              <a:solidFill>
                <a:srgbClr val="FFCC00"/>
              </a:solidFill>
              <a:cs typeface="+mn-cs"/>
            </a:endParaRPr>
          </a:p>
        </p:txBody>
      </p:sp>
      <p:sp>
        <p:nvSpPr>
          <p:cNvPr id="1030" name="Rectangle 13"/>
          <p:cNvSpPr>
            <a:spLocks noChangeArrowheads="1"/>
          </p:cNvSpPr>
          <p:nvPr/>
        </p:nvSpPr>
        <p:spPr bwMode="auto">
          <a:xfrm>
            <a:off x="6299200" y="6640513"/>
            <a:ext cx="2159000" cy="36512"/>
          </a:xfrm>
          <a:prstGeom prst="rect">
            <a:avLst/>
          </a:prstGeom>
          <a:gradFill rotWithShape="0">
            <a:gsLst>
              <a:gs pos="0">
                <a:srgbClr val="22724D"/>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de-DE" sz="2000" b="1" smtClean="0">
              <a:solidFill>
                <a:srgbClr val="FFCC00"/>
              </a:solidFill>
              <a:cs typeface="+mn-cs"/>
            </a:endParaRPr>
          </a:p>
        </p:txBody>
      </p:sp>
      <p:sp>
        <p:nvSpPr>
          <p:cNvPr id="1031" name="Rectangle 14"/>
          <p:cNvSpPr>
            <a:spLocks noChangeArrowheads="1"/>
          </p:cNvSpPr>
          <p:nvPr/>
        </p:nvSpPr>
        <p:spPr bwMode="auto">
          <a:xfrm flipV="1">
            <a:off x="2667000" y="6640513"/>
            <a:ext cx="3657600" cy="36512"/>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pPr>
            <a:endParaRPr lang="de-DE" sz="2000" b="1" smtClean="0">
              <a:solidFill>
                <a:srgbClr val="FFCC00"/>
              </a:solidFill>
              <a:cs typeface="+mn-cs"/>
            </a:endParaRPr>
          </a:p>
        </p:txBody>
      </p:sp>
      <p:sp>
        <p:nvSpPr>
          <p:cNvPr id="1041" name="Text Box 17"/>
          <p:cNvSpPr txBox="1">
            <a:spLocks noChangeArrowheads="1"/>
          </p:cNvSpPr>
          <p:nvPr/>
        </p:nvSpPr>
        <p:spPr bwMode="auto">
          <a:xfrm>
            <a:off x="3276600" y="2362200"/>
            <a:ext cx="2895600" cy="274638"/>
          </a:xfrm>
          <a:prstGeom prst="rect">
            <a:avLst/>
          </a:prstGeom>
          <a:noFill/>
          <a:ln>
            <a:noFill/>
          </a:ln>
          <a:effectLst/>
          <a:extLst>
            <a:ext uri="{909E8E84-426E-40DD-AFC4-6F175D3DCCD1}">
              <a14:hiddenFill xmlns:a14="http://schemas.microsoft.com/office/drawing/2010/main">
                <a:solidFill>
                  <a:srgbClr val="22724D">
                    <a:alpha val="56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92100" eaLnBrk="0" hangingPunct="0">
              <a:spcBef>
                <a:spcPct val="0"/>
              </a:spcBef>
              <a:tabLst>
                <a:tab pos="190500" algn="l"/>
              </a:tabLst>
              <a:defRPr sz="2400">
                <a:solidFill>
                  <a:schemeClr val="tx1"/>
                </a:solidFill>
                <a:latin typeface="Times" charset="0"/>
              </a:defRPr>
            </a:lvl1pPr>
            <a:lvl2pPr marL="292100" indent="165100" defTabSz="292100" eaLnBrk="0" hangingPunct="0">
              <a:spcBef>
                <a:spcPct val="0"/>
              </a:spcBef>
              <a:tabLst>
                <a:tab pos="190500" algn="l"/>
              </a:tabLst>
              <a:defRPr sz="2400">
                <a:solidFill>
                  <a:schemeClr val="tx1"/>
                </a:solidFill>
                <a:latin typeface="Times" charset="0"/>
              </a:defRPr>
            </a:lvl2pPr>
            <a:lvl3pPr defTabSz="292100" eaLnBrk="0" hangingPunct="0">
              <a:spcBef>
                <a:spcPct val="0"/>
              </a:spcBef>
              <a:tabLst>
                <a:tab pos="190500" algn="l"/>
              </a:tabLst>
              <a:defRPr sz="2400">
                <a:solidFill>
                  <a:schemeClr val="tx1"/>
                </a:solidFill>
                <a:latin typeface="Times" charset="0"/>
              </a:defRPr>
            </a:lvl3pPr>
            <a:lvl4pPr defTabSz="292100" eaLnBrk="0" hangingPunct="0">
              <a:spcBef>
                <a:spcPct val="0"/>
              </a:spcBef>
              <a:tabLst>
                <a:tab pos="190500" algn="l"/>
              </a:tabLst>
              <a:defRPr sz="2400">
                <a:solidFill>
                  <a:schemeClr val="tx1"/>
                </a:solidFill>
                <a:latin typeface="Times" charset="0"/>
              </a:defRPr>
            </a:lvl4pPr>
            <a:lvl5pPr defTabSz="292100" eaLnBrk="0" hangingPunct="0">
              <a:spcBef>
                <a:spcPct val="0"/>
              </a:spcBef>
              <a:tabLst>
                <a:tab pos="190500" algn="l"/>
              </a:tabLst>
              <a:defRPr sz="2400">
                <a:solidFill>
                  <a:schemeClr val="tx1"/>
                </a:solidFill>
                <a:latin typeface="Times" charset="0"/>
              </a:defRPr>
            </a:lvl5pPr>
            <a:lvl6pPr defTabSz="292100" eaLnBrk="0" fontAlgn="base" hangingPunct="0">
              <a:spcBef>
                <a:spcPct val="0"/>
              </a:spcBef>
              <a:spcAft>
                <a:spcPct val="0"/>
              </a:spcAft>
              <a:tabLst>
                <a:tab pos="190500" algn="l"/>
              </a:tabLst>
              <a:defRPr sz="2400">
                <a:solidFill>
                  <a:schemeClr val="tx1"/>
                </a:solidFill>
                <a:latin typeface="Times" charset="0"/>
              </a:defRPr>
            </a:lvl6pPr>
            <a:lvl7pPr defTabSz="292100" eaLnBrk="0" fontAlgn="base" hangingPunct="0">
              <a:spcBef>
                <a:spcPct val="0"/>
              </a:spcBef>
              <a:spcAft>
                <a:spcPct val="0"/>
              </a:spcAft>
              <a:tabLst>
                <a:tab pos="190500" algn="l"/>
              </a:tabLst>
              <a:defRPr sz="2400">
                <a:solidFill>
                  <a:schemeClr val="tx1"/>
                </a:solidFill>
                <a:latin typeface="Times" charset="0"/>
              </a:defRPr>
            </a:lvl7pPr>
            <a:lvl8pPr defTabSz="292100" eaLnBrk="0" fontAlgn="base" hangingPunct="0">
              <a:spcBef>
                <a:spcPct val="0"/>
              </a:spcBef>
              <a:spcAft>
                <a:spcPct val="0"/>
              </a:spcAft>
              <a:tabLst>
                <a:tab pos="190500" algn="l"/>
              </a:tabLst>
              <a:defRPr sz="2400">
                <a:solidFill>
                  <a:schemeClr val="tx1"/>
                </a:solidFill>
                <a:latin typeface="Times" charset="0"/>
              </a:defRPr>
            </a:lvl8pPr>
            <a:lvl9pPr defTabSz="292100" eaLnBrk="0" fontAlgn="base" hangingPunct="0">
              <a:spcBef>
                <a:spcPct val="0"/>
              </a:spcBef>
              <a:spcAft>
                <a:spcPct val="0"/>
              </a:spcAft>
              <a:tabLst>
                <a:tab pos="190500" algn="l"/>
              </a:tabLst>
              <a:defRPr sz="2400">
                <a:solidFill>
                  <a:schemeClr val="tx1"/>
                </a:solidFill>
                <a:latin typeface="Times" charset="0"/>
              </a:defRPr>
            </a:lvl9pPr>
          </a:lstStyle>
          <a:p>
            <a:pPr eaLnBrk="1" hangingPunct="1">
              <a:defRPr/>
            </a:pPr>
            <a:endParaRPr lang="de-DE" sz="1200" smtClean="0">
              <a:solidFill>
                <a:srgbClr val="000000"/>
              </a:solidFill>
              <a:latin typeface="Arial" charset="0"/>
              <a:cs typeface="+mn-cs"/>
            </a:endParaRPr>
          </a:p>
        </p:txBody>
      </p:sp>
      <p:sp>
        <p:nvSpPr>
          <p:cNvPr id="1033" name="Rectangle 19"/>
          <p:cNvSpPr>
            <a:spLocks noChangeArrowheads="1"/>
          </p:cNvSpPr>
          <p:nvPr/>
        </p:nvSpPr>
        <p:spPr bwMode="auto">
          <a:xfrm>
            <a:off x="5608638" y="6661150"/>
            <a:ext cx="363537"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EE850CBB-DA39-48D6-9FF7-F0FB18F9A86B}" type="slidenum">
              <a:rPr lang="de-DE" sz="700" smtClean="0">
                <a:solidFill>
                  <a:srgbClr val="000000"/>
                </a:solidFill>
                <a:cs typeface="+mn-cs"/>
              </a:rPr>
              <a:pPr/>
              <a:t>‹Nr.›</a:t>
            </a:fld>
            <a:endParaRPr lang="de-DE" sz="700" smtClean="0">
              <a:solidFill>
                <a:srgbClr val="000000"/>
              </a:solidFill>
              <a:cs typeface="+mn-cs"/>
            </a:endParaRPr>
          </a:p>
        </p:txBody>
      </p:sp>
      <p:sp>
        <p:nvSpPr>
          <p:cNvPr id="1034" name="Rectangle 20"/>
          <p:cNvSpPr>
            <a:spLocks noChangeArrowheads="1"/>
          </p:cNvSpPr>
          <p:nvPr/>
        </p:nvSpPr>
        <p:spPr bwMode="auto">
          <a:xfrm>
            <a:off x="6465888" y="6643688"/>
            <a:ext cx="30321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800" smtClean="0">
                <a:solidFill>
                  <a:srgbClr val="000000"/>
                </a:solidFill>
                <a:cs typeface="+mn-cs"/>
              </a:rPr>
              <a:t>NLG Niedersächsische Landgesellschaft mbH</a:t>
            </a:r>
          </a:p>
        </p:txBody>
      </p:sp>
      <p:pic>
        <p:nvPicPr>
          <p:cNvPr id="1035" name="Picture 2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58200" y="390525"/>
            <a:ext cx="8318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22"/>
          <p:cNvSpPr>
            <a:spLocks noGrp="1" noChangeArrowheads="1"/>
          </p:cNvSpPr>
          <p:nvPr>
            <p:ph type="body" idx="1"/>
          </p:nvPr>
        </p:nvSpPr>
        <p:spPr bwMode="auto">
          <a:xfrm>
            <a:off x="488950" y="1628775"/>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7" name="Rectangle 23"/>
          <p:cNvSpPr>
            <a:spLocks noGrp="1" noChangeArrowheads="1"/>
          </p:cNvSpPr>
          <p:nvPr>
            <p:ph type="title"/>
          </p:nvPr>
        </p:nvSpPr>
        <p:spPr bwMode="auto">
          <a:xfrm>
            <a:off x="560388" y="765175"/>
            <a:ext cx="799306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Tree>
    <p:extLst>
      <p:ext uri="{BB962C8B-B14F-4D97-AF65-F5344CB8AC3E}">
        <p14:creationId xmlns:p14="http://schemas.microsoft.com/office/powerpoint/2010/main" val="899765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ransition>
    <p:wipe dir="r"/>
  </p:transition>
  <p:timing>
    <p:tnLst>
      <p:par>
        <p:cTn id="1" dur="indefinite" restart="never" nodeType="tmRoot"/>
      </p:par>
    </p:tnLst>
  </p:timing>
  <p:hf sldNum="0" hdr="0" ftr="0"/>
  <p:txStyles>
    <p:titleStyle>
      <a:lvl1pPr algn="ctr" rtl="0" eaLnBrk="0" fontAlgn="base" hangingPunct="0">
        <a:spcBef>
          <a:spcPct val="0"/>
        </a:spcBef>
        <a:spcAft>
          <a:spcPct val="0"/>
        </a:spcAft>
        <a:defRPr sz="2800" b="1">
          <a:solidFill>
            <a:srgbClr val="E15412"/>
          </a:solidFill>
          <a:latin typeface="+mj-lt"/>
          <a:ea typeface="+mj-ea"/>
          <a:cs typeface="+mj-cs"/>
        </a:defRPr>
      </a:lvl1pPr>
      <a:lvl2pPr algn="ctr" rtl="0" eaLnBrk="0" fontAlgn="base" hangingPunct="0">
        <a:spcBef>
          <a:spcPct val="0"/>
        </a:spcBef>
        <a:spcAft>
          <a:spcPct val="0"/>
        </a:spcAft>
        <a:defRPr sz="2800" b="1">
          <a:solidFill>
            <a:srgbClr val="E15412"/>
          </a:solidFill>
          <a:latin typeface="Arial" charset="0"/>
        </a:defRPr>
      </a:lvl2pPr>
      <a:lvl3pPr algn="ctr" rtl="0" eaLnBrk="0" fontAlgn="base" hangingPunct="0">
        <a:spcBef>
          <a:spcPct val="0"/>
        </a:spcBef>
        <a:spcAft>
          <a:spcPct val="0"/>
        </a:spcAft>
        <a:defRPr sz="2800" b="1">
          <a:solidFill>
            <a:srgbClr val="E15412"/>
          </a:solidFill>
          <a:latin typeface="Arial" charset="0"/>
        </a:defRPr>
      </a:lvl3pPr>
      <a:lvl4pPr algn="ctr" rtl="0" eaLnBrk="0" fontAlgn="base" hangingPunct="0">
        <a:spcBef>
          <a:spcPct val="0"/>
        </a:spcBef>
        <a:spcAft>
          <a:spcPct val="0"/>
        </a:spcAft>
        <a:defRPr sz="2800" b="1">
          <a:solidFill>
            <a:srgbClr val="E15412"/>
          </a:solidFill>
          <a:latin typeface="Arial" charset="0"/>
        </a:defRPr>
      </a:lvl4pPr>
      <a:lvl5pPr algn="ctr" rtl="0" eaLnBrk="0" fontAlgn="base" hangingPunct="0">
        <a:spcBef>
          <a:spcPct val="0"/>
        </a:spcBef>
        <a:spcAft>
          <a:spcPct val="0"/>
        </a:spcAft>
        <a:defRPr sz="2800" b="1">
          <a:solidFill>
            <a:srgbClr val="E15412"/>
          </a:solidFill>
          <a:latin typeface="Arial" charset="0"/>
        </a:defRPr>
      </a:lvl5pPr>
      <a:lvl6pPr marL="457200" algn="ctr" rtl="0" fontAlgn="base">
        <a:spcBef>
          <a:spcPct val="0"/>
        </a:spcBef>
        <a:spcAft>
          <a:spcPct val="0"/>
        </a:spcAft>
        <a:defRPr sz="2800" b="1">
          <a:solidFill>
            <a:srgbClr val="E15412"/>
          </a:solidFill>
          <a:latin typeface="Arial" charset="0"/>
        </a:defRPr>
      </a:lvl6pPr>
      <a:lvl7pPr marL="914400" algn="ctr" rtl="0" fontAlgn="base">
        <a:spcBef>
          <a:spcPct val="0"/>
        </a:spcBef>
        <a:spcAft>
          <a:spcPct val="0"/>
        </a:spcAft>
        <a:defRPr sz="2800" b="1">
          <a:solidFill>
            <a:srgbClr val="E15412"/>
          </a:solidFill>
          <a:latin typeface="Arial" charset="0"/>
        </a:defRPr>
      </a:lvl7pPr>
      <a:lvl8pPr marL="1371600" algn="ctr" rtl="0" fontAlgn="base">
        <a:spcBef>
          <a:spcPct val="0"/>
        </a:spcBef>
        <a:spcAft>
          <a:spcPct val="0"/>
        </a:spcAft>
        <a:defRPr sz="2800" b="1">
          <a:solidFill>
            <a:srgbClr val="E15412"/>
          </a:solidFill>
          <a:latin typeface="Arial" charset="0"/>
        </a:defRPr>
      </a:lvl8pPr>
      <a:lvl9pPr marL="1828800" algn="ctr" rtl="0" fontAlgn="base">
        <a:spcBef>
          <a:spcPct val="0"/>
        </a:spcBef>
        <a:spcAft>
          <a:spcPct val="0"/>
        </a:spcAft>
        <a:defRPr sz="2800" b="1">
          <a:solidFill>
            <a:srgbClr val="E15412"/>
          </a:solidFill>
          <a:latin typeface="Arial" charset="0"/>
        </a:defRPr>
      </a:lvl9pPr>
    </p:titleStyle>
    <p:bodyStyle>
      <a:lvl1pPr marL="342900" indent="-342900" algn="l" rtl="0" eaLnBrk="0" fontAlgn="base" hangingPunct="0">
        <a:spcBef>
          <a:spcPct val="20000"/>
        </a:spcBef>
        <a:spcAft>
          <a:spcPct val="0"/>
        </a:spcAft>
        <a:defRPr b="1">
          <a:solidFill>
            <a:srgbClr val="FFCC00"/>
          </a:solidFill>
          <a:latin typeface="+mn-lt"/>
          <a:ea typeface="+mn-ea"/>
          <a:cs typeface="+mn-cs"/>
        </a:defRPr>
      </a:lvl1pPr>
      <a:lvl2pPr marL="714375" indent="-192088" algn="l" rtl="0" eaLnBrk="0" fontAlgn="base" hangingPunct="0">
        <a:spcBef>
          <a:spcPct val="20000"/>
        </a:spcBef>
        <a:spcAft>
          <a:spcPct val="0"/>
        </a:spcAft>
        <a:buChar char="•"/>
        <a:defRPr sz="1600" b="1">
          <a:solidFill>
            <a:schemeClr val="tx1"/>
          </a:solidFill>
          <a:latin typeface="+mn-lt"/>
        </a:defRPr>
      </a:lvl2pPr>
      <a:lvl3pPr marL="1081088" indent="-187325" algn="l" rtl="0" eaLnBrk="0" fontAlgn="base" hangingPunct="0">
        <a:spcBef>
          <a:spcPct val="20000"/>
        </a:spcBef>
        <a:spcAft>
          <a:spcPct val="0"/>
        </a:spcAft>
        <a:buChar char="-"/>
        <a:defRPr sz="1400">
          <a:solidFill>
            <a:schemeClr val="tx1"/>
          </a:solidFill>
          <a:latin typeface="+mn-lt"/>
        </a:defRPr>
      </a:lvl3pPr>
      <a:lvl4pPr marL="1438275" indent="-1778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1795463" indent="-177800" algn="l" rtl="0" eaLnBrk="0" fontAlgn="base" hangingPunct="0">
        <a:spcBef>
          <a:spcPct val="20000"/>
        </a:spcBef>
        <a:spcAft>
          <a:spcPct val="0"/>
        </a:spcAft>
        <a:buChar char="»"/>
        <a:defRPr sz="1400">
          <a:solidFill>
            <a:schemeClr val="tx1"/>
          </a:solidFill>
          <a:latin typeface="+mn-lt"/>
        </a:defRPr>
      </a:lvl5pPr>
      <a:lvl6pPr marL="2252663" indent="-177800" algn="l" rtl="0" fontAlgn="base">
        <a:spcBef>
          <a:spcPct val="20000"/>
        </a:spcBef>
        <a:spcAft>
          <a:spcPct val="0"/>
        </a:spcAft>
        <a:buChar char="»"/>
        <a:defRPr sz="1400">
          <a:solidFill>
            <a:schemeClr val="tx1"/>
          </a:solidFill>
          <a:latin typeface="+mn-lt"/>
        </a:defRPr>
      </a:lvl6pPr>
      <a:lvl7pPr marL="2709863" indent="-177800" algn="l" rtl="0" fontAlgn="base">
        <a:spcBef>
          <a:spcPct val="20000"/>
        </a:spcBef>
        <a:spcAft>
          <a:spcPct val="0"/>
        </a:spcAft>
        <a:buChar char="»"/>
        <a:defRPr sz="1400">
          <a:solidFill>
            <a:schemeClr val="tx1"/>
          </a:solidFill>
          <a:latin typeface="+mn-lt"/>
        </a:defRPr>
      </a:lvl7pPr>
      <a:lvl8pPr marL="3167063" indent="-177800" algn="l" rtl="0" fontAlgn="base">
        <a:spcBef>
          <a:spcPct val="20000"/>
        </a:spcBef>
        <a:spcAft>
          <a:spcPct val="0"/>
        </a:spcAft>
        <a:buChar char="»"/>
        <a:defRPr sz="1400">
          <a:solidFill>
            <a:schemeClr val="tx1"/>
          </a:solidFill>
          <a:latin typeface="+mn-lt"/>
        </a:defRPr>
      </a:lvl8pPr>
      <a:lvl9pPr marL="3624263" indent="-1778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5" name="Picture 31" descr="Himmel2"/>
          <p:cNvPicPr>
            <a:picLocks noChangeAspect="1" noChangeArrowheads="1"/>
          </p:cNvPicPr>
          <p:nvPr/>
        </p:nvPicPr>
        <p:blipFill>
          <a:blip r:embed="rId13" cstate="print">
            <a:lum bright="10000"/>
            <a:extLst>
              <a:ext uri="{28A0092B-C50C-407E-A947-70E740481C1C}">
                <a14:useLocalDpi xmlns:a14="http://schemas.microsoft.com/office/drawing/2010/main" val="0"/>
              </a:ext>
            </a:extLst>
          </a:blip>
          <a:srcRect t="14003" r="19417" b="48010"/>
          <a:stretch>
            <a:fillRect/>
          </a:stretch>
        </p:blipFill>
        <p:spPr bwMode="auto">
          <a:xfrm>
            <a:off x="1588" y="0"/>
            <a:ext cx="7975600" cy="1052513"/>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1352550" y="438150"/>
            <a:ext cx="6677025"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endParaRPr>
          </a:p>
        </p:txBody>
      </p:sp>
      <p:sp>
        <p:nvSpPr>
          <p:cNvPr id="1035" name="Rectangle 11"/>
          <p:cNvSpPr>
            <a:spLocks noChangeArrowheads="1"/>
          </p:cNvSpPr>
          <p:nvPr/>
        </p:nvSpPr>
        <p:spPr bwMode="auto">
          <a:xfrm flipV="1">
            <a:off x="1352550" y="404813"/>
            <a:ext cx="6626225" cy="53975"/>
          </a:xfrm>
          <a:prstGeom prst="rect">
            <a:avLst/>
          </a:prstGeom>
          <a:solidFill>
            <a:srgbClr val="2272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de-DE">
              <a:solidFill>
                <a:srgbClr val="000000"/>
              </a:solidFill>
            </a:endParaRPr>
          </a:p>
        </p:txBody>
      </p:sp>
      <p:sp>
        <p:nvSpPr>
          <p:cNvPr id="1049" name="Rectangle 25"/>
          <p:cNvSpPr>
            <a:spLocks noGrp="1" noChangeArrowheads="1"/>
          </p:cNvSpPr>
          <p:nvPr>
            <p:ph type="title"/>
          </p:nvPr>
        </p:nvSpPr>
        <p:spPr bwMode="auto">
          <a:xfrm>
            <a:off x="1352550" y="452438"/>
            <a:ext cx="65436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Titel  20pt</a:t>
            </a:r>
          </a:p>
        </p:txBody>
      </p:sp>
      <p:sp>
        <p:nvSpPr>
          <p:cNvPr id="1050" name="Rectangle 26"/>
          <p:cNvSpPr>
            <a:spLocks noGrp="1" noChangeArrowheads="1"/>
          </p:cNvSpPr>
          <p:nvPr>
            <p:ph type="body" idx="1"/>
          </p:nvPr>
        </p:nvSpPr>
        <p:spPr bwMode="auto">
          <a:xfrm>
            <a:off x="520700" y="1600200"/>
            <a:ext cx="875347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Überschrift 20 pt</a:t>
            </a:r>
          </a:p>
          <a:p>
            <a:pPr lvl="1"/>
            <a:r>
              <a:rPr lang="de-DE" smtClean="0"/>
              <a:t>Zweite Ebene 18 pt</a:t>
            </a:r>
          </a:p>
          <a:p>
            <a:pPr lvl="2"/>
            <a:r>
              <a:rPr lang="de-DE" smtClean="0"/>
              <a:t>Dritte Ebene</a:t>
            </a:r>
          </a:p>
          <a:p>
            <a:pPr lvl="3"/>
            <a:r>
              <a:rPr lang="de-DE" smtClean="0"/>
              <a:t>Vierte Ebene</a:t>
            </a:r>
          </a:p>
          <a:p>
            <a:pPr lvl="4"/>
            <a:r>
              <a:rPr lang="de-DE" smtClean="0"/>
              <a:t>Fünfte Ebene</a:t>
            </a:r>
          </a:p>
        </p:txBody>
      </p:sp>
      <p:pic>
        <p:nvPicPr>
          <p:cNvPr id="104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13763" y="260350"/>
            <a:ext cx="831850" cy="930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6320" y="6403106"/>
            <a:ext cx="1080150" cy="230832"/>
          </a:xfrm>
          <a:prstGeom prst="rect">
            <a:avLst/>
          </a:prstGeom>
          <a:noFill/>
        </p:spPr>
        <p:txBody>
          <a:bodyPr wrap="square" rtlCol="0" anchor="ctr" anchorCtr="1">
            <a:spAutoFit/>
          </a:bodyPr>
          <a:lstStyle/>
          <a:p>
            <a:pPr algn="ctr" eaLnBrk="0" hangingPunct="0">
              <a:spcBef>
                <a:spcPct val="50000"/>
              </a:spcBef>
            </a:pPr>
            <a:fld id="{7DBC3A9A-3340-4D4B-BF1E-48F9209D3F41}" type="datetime1">
              <a:rPr lang="de-DE" sz="900" smtClean="0">
                <a:solidFill>
                  <a:srgbClr val="000000"/>
                </a:solidFill>
              </a:rPr>
              <a:pPr algn="ctr" eaLnBrk="0" hangingPunct="0">
                <a:spcBef>
                  <a:spcPct val="50000"/>
                </a:spcBef>
              </a:pPr>
              <a:t>21.01.2014</a:t>
            </a:fld>
            <a:endParaRPr lang="de-DE" sz="900">
              <a:solidFill>
                <a:srgbClr val="000000"/>
              </a:solidFill>
            </a:endParaRPr>
          </a:p>
        </p:txBody>
      </p:sp>
      <p:sp>
        <p:nvSpPr>
          <p:cNvPr id="9" name="Textfeld 8"/>
          <p:cNvSpPr txBox="1"/>
          <p:nvPr/>
        </p:nvSpPr>
        <p:spPr>
          <a:xfrm>
            <a:off x="8697520" y="6403106"/>
            <a:ext cx="1080150" cy="230832"/>
          </a:xfrm>
          <a:prstGeom prst="rect">
            <a:avLst/>
          </a:prstGeom>
          <a:noFill/>
        </p:spPr>
        <p:txBody>
          <a:bodyPr wrap="square" rtlCol="0" anchor="ctr" anchorCtr="1">
            <a:spAutoFit/>
          </a:bodyPr>
          <a:lstStyle/>
          <a:p>
            <a:pPr algn="ctr" eaLnBrk="0" hangingPunct="0">
              <a:spcBef>
                <a:spcPct val="50000"/>
              </a:spcBef>
            </a:pPr>
            <a:fld id="{3714F35D-3845-423A-BBD9-F09F923BD427}" type="slidenum">
              <a:rPr lang="de-DE" sz="900" smtClean="0">
                <a:solidFill>
                  <a:srgbClr val="000000"/>
                </a:solidFill>
              </a:rPr>
              <a:pPr algn="ctr" eaLnBrk="0" hangingPunct="0">
                <a:spcBef>
                  <a:spcPct val="50000"/>
                </a:spcBef>
              </a:pPr>
              <a:t>‹Nr.›</a:t>
            </a:fld>
            <a:endParaRPr lang="de-DE" sz="900">
              <a:solidFill>
                <a:srgbClr val="000000"/>
              </a:solidFill>
            </a:endParaRPr>
          </a:p>
        </p:txBody>
      </p:sp>
    </p:spTree>
    <p:extLst>
      <p:ext uri="{BB962C8B-B14F-4D97-AF65-F5344CB8AC3E}">
        <p14:creationId xmlns:p14="http://schemas.microsoft.com/office/powerpoint/2010/main" val="811793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wipe dir="r"/>
  </p:transition>
  <p:hf sldNum="0" hdr="0" ftr="0"/>
  <p:txStyles>
    <p:titleStyle>
      <a:lvl1pPr algn="l" rtl="0" fontAlgn="base">
        <a:spcBef>
          <a:spcPct val="0"/>
        </a:spcBef>
        <a:spcAft>
          <a:spcPct val="0"/>
        </a:spcAft>
        <a:defRPr sz="2000" b="1">
          <a:solidFill>
            <a:srgbClr val="22724D"/>
          </a:solidFill>
          <a:latin typeface="+mj-lt"/>
          <a:ea typeface="+mj-ea"/>
          <a:cs typeface="+mj-cs"/>
        </a:defRPr>
      </a:lvl1pPr>
      <a:lvl2pPr algn="l" rtl="0" fontAlgn="base">
        <a:spcBef>
          <a:spcPct val="0"/>
        </a:spcBef>
        <a:spcAft>
          <a:spcPct val="0"/>
        </a:spcAft>
        <a:defRPr sz="2000" b="1">
          <a:solidFill>
            <a:srgbClr val="22724D"/>
          </a:solidFill>
          <a:latin typeface="Arial" charset="0"/>
        </a:defRPr>
      </a:lvl2pPr>
      <a:lvl3pPr algn="l" rtl="0" fontAlgn="base">
        <a:spcBef>
          <a:spcPct val="0"/>
        </a:spcBef>
        <a:spcAft>
          <a:spcPct val="0"/>
        </a:spcAft>
        <a:defRPr sz="2000" b="1">
          <a:solidFill>
            <a:srgbClr val="22724D"/>
          </a:solidFill>
          <a:latin typeface="Arial" charset="0"/>
        </a:defRPr>
      </a:lvl3pPr>
      <a:lvl4pPr algn="l" rtl="0" fontAlgn="base">
        <a:spcBef>
          <a:spcPct val="0"/>
        </a:spcBef>
        <a:spcAft>
          <a:spcPct val="0"/>
        </a:spcAft>
        <a:defRPr sz="2000" b="1">
          <a:solidFill>
            <a:srgbClr val="22724D"/>
          </a:solidFill>
          <a:latin typeface="Arial" charset="0"/>
        </a:defRPr>
      </a:lvl4pPr>
      <a:lvl5pPr algn="l" rtl="0" fontAlgn="base">
        <a:spcBef>
          <a:spcPct val="0"/>
        </a:spcBef>
        <a:spcAft>
          <a:spcPct val="0"/>
        </a:spcAft>
        <a:defRPr sz="2000" b="1">
          <a:solidFill>
            <a:srgbClr val="22724D"/>
          </a:solidFill>
          <a:latin typeface="Arial" charset="0"/>
        </a:defRPr>
      </a:lvl5pPr>
      <a:lvl6pPr marL="457200" algn="l" rtl="0" fontAlgn="base">
        <a:spcBef>
          <a:spcPct val="0"/>
        </a:spcBef>
        <a:spcAft>
          <a:spcPct val="0"/>
        </a:spcAft>
        <a:defRPr sz="2000" b="1">
          <a:solidFill>
            <a:srgbClr val="22724D"/>
          </a:solidFill>
          <a:latin typeface="Arial" charset="0"/>
        </a:defRPr>
      </a:lvl6pPr>
      <a:lvl7pPr marL="914400" algn="l" rtl="0" fontAlgn="base">
        <a:spcBef>
          <a:spcPct val="0"/>
        </a:spcBef>
        <a:spcAft>
          <a:spcPct val="0"/>
        </a:spcAft>
        <a:defRPr sz="2000" b="1">
          <a:solidFill>
            <a:srgbClr val="22724D"/>
          </a:solidFill>
          <a:latin typeface="Arial" charset="0"/>
        </a:defRPr>
      </a:lvl7pPr>
      <a:lvl8pPr marL="1371600" algn="l" rtl="0" fontAlgn="base">
        <a:spcBef>
          <a:spcPct val="0"/>
        </a:spcBef>
        <a:spcAft>
          <a:spcPct val="0"/>
        </a:spcAft>
        <a:defRPr sz="2000" b="1">
          <a:solidFill>
            <a:srgbClr val="22724D"/>
          </a:solidFill>
          <a:latin typeface="Arial" charset="0"/>
        </a:defRPr>
      </a:lvl8pPr>
      <a:lvl9pPr marL="1828800" algn="l" rtl="0" fontAlgn="base">
        <a:spcBef>
          <a:spcPct val="0"/>
        </a:spcBef>
        <a:spcAft>
          <a:spcPct val="0"/>
        </a:spcAft>
        <a:defRPr sz="2000" b="1">
          <a:solidFill>
            <a:srgbClr val="22724D"/>
          </a:solidFill>
          <a:latin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742950" indent="-285750" algn="l" rtl="0" fontAlgn="base">
        <a:spcBef>
          <a:spcPct val="20000"/>
        </a:spcBef>
        <a:spcAft>
          <a:spcPct val="0"/>
        </a:spcAft>
        <a:buClr>
          <a:srgbClr val="22724D"/>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22724D"/>
        </a:buClr>
        <a:buChar char="•"/>
        <a:defRPr>
          <a:solidFill>
            <a:schemeClr val="tx1"/>
          </a:solidFill>
          <a:latin typeface="+mn-lt"/>
        </a:defRPr>
      </a:lvl3pPr>
      <a:lvl4pPr marL="1600200" indent="-228600" algn="l" rtl="0" fontAlgn="base">
        <a:spcBef>
          <a:spcPct val="20000"/>
        </a:spcBef>
        <a:spcAft>
          <a:spcPct val="0"/>
        </a:spcAft>
        <a:buClr>
          <a:srgbClr val="22724D"/>
        </a:buClr>
        <a:buFont typeface="Times" pitchFamily="18" charset="0"/>
        <a:buChar char="–"/>
        <a:defRPr>
          <a:solidFill>
            <a:schemeClr val="tx1"/>
          </a:solidFill>
          <a:latin typeface="+mn-lt"/>
        </a:defRPr>
      </a:lvl4pPr>
      <a:lvl5pPr marL="2057400" indent="-228600" algn="l" rtl="0" fontAlgn="base">
        <a:spcBef>
          <a:spcPct val="20000"/>
        </a:spcBef>
        <a:spcAft>
          <a:spcPct val="0"/>
        </a:spcAft>
        <a:buClr>
          <a:srgbClr val="22724D"/>
        </a:buClr>
        <a:buFont typeface="Times" pitchFamily="18" charset="0"/>
        <a:buChar char="»"/>
        <a:defRPr>
          <a:solidFill>
            <a:schemeClr val="tx1"/>
          </a:solidFill>
          <a:latin typeface="+mn-lt"/>
        </a:defRPr>
      </a:lvl5pPr>
      <a:lvl6pPr marL="2514600" indent="-228600" algn="l" rtl="0" fontAlgn="base">
        <a:spcBef>
          <a:spcPct val="20000"/>
        </a:spcBef>
        <a:spcAft>
          <a:spcPct val="0"/>
        </a:spcAft>
        <a:buClr>
          <a:srgbClr val="22724D"/>
        </a:buClr>
        <a:buFont typeface="Times" pitchFamily="18" charset="0"/>
        <a:buChar char="»"/>
        <a:defRPr>
          <a:solidFill>
            <a:schemeClr val="tx1"/>
          </a:solidFill>
          <a:latin typeface="+mn-lt"/>
        </a:defRPr>
      </a:lvl6pPr>
      <a:lvl7pPr marL="2971800" indent="-228600" algn="l" rtl="0" fontAlgn="base">
        <a:spcBef>
          <a:spcPct val="20000"/>
        </a:spcBef>
        <a:spcAft>
          <a:spcPct val="0"/>
        </a:spcAft>
        <a:buClr>
          <a:srgbClr val="22724D"/>
        </a:buClr>
        <a:buFont typeface="Times" pitchFamily="18" charset="0"/>
        <a:buChar char="»"/>
        <a:defRPr>
          <a:solidFill>
            <a:schemeClr val="tx1"/>
          </a:solidFill>
          <a:latin typeface="+mn-lt"/>
        </a:defRPr>
      </a:lvl7pPr>
      <a:lvl8pPr marL="3429000" indent="-228600" algn="l" rtl="0" fontAlgn="base">
        <a:spcBef>
          <a:spcPct val="20000"/>
        </a:spcBef>
        <a:spcAft>
          <a:spcPct val="0"/>
        </a:spcAft>
        <a:buClr>
          <a:srgbClr val="22724D"/>
        </a:buClr>
        <a:buFont typeface="Times" pitchFamily="18" charset="0"/>
        <a:buChar char="»"/>
        <a:defRPr>
          <a:solidFill>
            <a:schemeClr val="tx1"/>
          </a:solidFill>
          <a:latin typeface="+mn-lt"/>
        </a:defRPr>
      </a:lvl8pPr>
      <a:lvl9pPr marL="3886200" indent="-228600" algn="l" rtl="0" fontAlgn="base">
        <a:spcBef>
          <a:spcPct val="20000"/>
        </a:spcBef>
        <a:spcAft>
          <a:spcPct val="0"/>
        </a:spcAft>
        <a:buClr>
          <a:srgbClr val="22724D"/>
        </a:buClr>
        <a:buFont typeface="Times" pitchFamily="18"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1" name="Text Box 5"/>
          <p:cNvSpPr txBox="1">
            <a:spLocks noChangeArrowheads="1"/>
          </p:cNvSpPr>
          <p:nvPr/>
        </p:nvSpPr>
        <p:spPr bwMode="auto">
          <a:xfrm>
            <a:off x="371190" y="1448780"/>
            <a:ext cx="8816134" cy="3277820"/>
          </a:xfrm>
          <a:prstGeom prst="rect">
            <a:avLst/>
          </a:prstGeom>
          <a:noFill/>
          <a:ln>
            <a:noFill/>
          </a:ln>
          <a:effectLst/>
          <a:extLst>
            <a:ext uri="{909E8E84-426E-40DD-AFC4-6F175D3DCCD1}">
              <a14:hiddenFill xmlns:a14="http://schemas.microsoft.com/office/drawing/2010/main">
                <a:solidFill>
                  <a:srgbClr val="E1541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ts val="1800"/>
              </a:spcBef>
            </a:pPr>
            <a:r>
              <a:rPr lang="de-DE" sz="3600" b="1" smtClean="0">
                <a:cs typeface="+mn-cs"/>
              </a:rPr>
              <a:t>Klimaschutzkonzept 2014</a:t>
            </a:r>
          </a:p>
          <a:p>
            <a:pPr algn="ctr" eaLnBrk="0" hangingPunct="0">
              <a:spcBef>
                <a:spcPts val="1800"/>
              </a:spcBef>
            </a:pPr>
            <a:r>
              <a:rPr lang="de-DE" sz="3600" b="1" smtClean="0">
                <a:cs typeface="+mn-cs"/>
              </a:rPr>
              <a:t>Samtgemeinde Flotwedel</a:t>
            </a:r>
          </a:p>
          <a:p>
            <a:pPr algn="ctr" eaLnBrk="0" hangingPunct="0">
              <a:spcBef>
                <a:spcPts val="1800"/>
              </a:spcBef>
            </a:pPr>
            <a:r>
              <a:rPr lang="de-DE" sz="3600" b="1" smtClean="0">
                <a:cs typeface="+mn-cs"/>
              </a:rPr>
              <a:t>Bröckel, Eicklingen, Langlingen, Wienhausen</a:t>
            </a:r>
          </a:p>
          <a:p>
            <a:pPr algn="ctr" eaLnBrk="0" hangingPunct="0">
              <a:spcBef>
                <a:spcPts val="1800"/>
              </a:spcBef>
            </a:pPr>
            <a:r>
              <a:rPr lang="de-DE" sz="1800" b="1" smtClean="0">
                <a:cs typeface="+mn-cs"/>
              </a:rPr>
              <a:t>-Auftaktveranstaltung 21.01.2014-</a:t>
            </a:r>
          </a:p>
        </p:txBody>
      </p:sp>
    </p:spTree>
    <p:extLst>
      <p:ext uri="{BB962C8B-B14F-4D97-AF65-F5344CB8AC3E}">
        <p14:creationId xmlns:p14="http://schemas.microsoft.com/office/powerpoint/2010/main" val="256551506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Ablauf eines Klimaschutzkonzepts</a:t>
            </a:r>
            <a:endParaRPr lang="de-DE"/>
          </a:p>
        </p:txBody>
      </p:sp>
      <p:sp>
        <p:nvSpPr>
          <p:cNvPr id="5" name="Abgerundetes Rechteck 4"/>
          <p:cNvSpPr/>
          <p:nvPr/>
        </p:nvSpPr>
        <p:spPr>
          <a:xfrm>
            <a:off x="903939" y="1630405"/>
            <a:ext cx="8065120" cy="430405"/>
          </a:xfrm>
          <a:prstGeom prst="roundRect">
            <a:avLst/>
          </a:prstGeom>
          <a:gradFill>
            <a:gsLst>
              <a:gs pos="11000">
                <a:srgbClr val="FFC000">
                  <a:lumMod val="59000"/>
                  <a:lumOff val="41000"/>
                </a:srgbClr>
              </a:gs>
              <a:gs pos="55000">
                <a:srgbClr val="BEE8BF">
                  <a:lumMod val="23000"/>
                  <a:lumOff val="77000"/>
                </a:srgbClr>
              </a:gs>
              <a:gs pos="100000">
                <a:srgbClr val="FFC000">
                  <a:lumMod val="22000"/>
                  <a:lumOff val="78000"/>
                </a:srgbClr>
              </a:gs>
            </a:gsLst>
            <a:lin ang="16200000" scaled="1"/>
          </a:gradFill>
          <a:ln>
            <a:solidFill>
              <a:srgbClr val="21724D"/>
            </a:solidFill>
          </a:ln>
          <a:effectLst>
            <a:softEdge rad="12700"/>
          </a:effectLst>
        </p:spPr>
        <p:txBody>
          <a:bodyPr wrap="square" anchor="ctr">
            <a:noAutofit/>
          </a:bodyPr>
          <a:lstStyle/>
          <a:p>
            <a:pPr marL="0" lvl="2" algn="ctr" eaLnBrk="0" hangingPunct="0">
              <a:spcBef>
                <a:spcPct val="50000"/>
              </a:spcBef>
            </a:pPr>
            <a:r>
              <a:rPr lang="de-DE" sz="1400" b="1" smtClean="0">
                <a:solidFill>
                  <a:srgbClr val="000000"/>
                </a:solidFill>
              </a:rPr>
              <a:t>Erfassung  sämtlicher  klimarelevanter  Informationen und Daten der Samtgemeinde</a:t>
            </a:r>
            <a:endParaRPr lang="de-DE" sz="1400" b="1">
              <a:solidFill>
                <a:srgbClr val="000000"/>
              </a:solidFill>
            </a:endParaRPr>
          </a:p>
        </p:txBody>
      </p:sp>
      <p:sp>
        <p:nvSpPr>
          <p:cNvPr id="6" name="Rechteck 5"/>
          <p:cNvSpPr/>
          <p:nvPr/>
        </p:nvSpPr>
        <p:spPr>
          <a:xfrm>
            <a:off x="2756694" y="2420910"/>
            <a:ext cx="432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spAutoFit/>
          </a:bodyPr>
          <a:lstStyle/>
          <a:p>
            <a:pPr marL="0" lvl="2" algn="ctr" eaLnBrk="0" hangingPunct="0">
              <a:spcBef>
                <a:spcPct val="50000"/>
              </a:spcBef>
            </a:pPr>
            <a:r>
              <a:rPr lang="de-DE" sz="1400" b="1" smtClean="0">
                <a:solidFill>
                  <a:srgbClr val="000000"/>
                </a:solidFill>
              </a:rPr>
              <a:t>Energiebilanz und CO</a:t>
            </a:r>
            <a:r>
              <a:rPr lang="de-DE" sz="1400" b="1" baseline="-25000" smtClean="0">
                <a:solidFill>
                  <a:srgbClr val="000000"/>
                </a:solidFill>
              </a:rPr>
              <a:t>2</a:t>
            </a:r>
            <a:r>
              <a:rPr lang="de-DE" sz="1400" b="1" smtClean="0">
                <a:solidFill>
                  <a:srgbClr val="000000"/>
                </a:solidFill>
              </a:rPr>
              <a:t>-Bilanz</a:t>
            </a:r>
            <a:endParaRPr lang="de-DE" sz="1400" b="1">
              <a:solidFill>
                <a:srgbClr val="000000"/>
              </a:solidFill>
            </a:endParaRPr>
          </a:p>
        </p:txBody>
      </p:sp>
      <p:sp>
        <p:nvSpPr>
          <p:cNvPr id="7" name="Rechteck 6"/>
          <p:cNvSpPr/>
          <p:nvPr/>
        </p:nvSpPr>
        <p:spPr>
          <a:xfrm>
            <a:off x="2776499" y="3069000"/>
            <a:ext cx="432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noAutofit/>
          </a:bodyPr>
          <a:lstStyle/>
          <a:p>
            <a:pPr marL="0" lvl="2" algn="ctr" eaLnBrk="0" hangingPunct="0">
              <a:spcBef>
                <a:spcPct val="50000"/>
              </a:spcBef>
            </a:pPr>
            <a:r>
              <a:rPr lang="de-DE" sz="1400" b="1" smtClean="0">
                <a:solidFill>
                  <a:srgbClr val="000000"/>
                </a:solidFill>
              </a:rPr>
              <a:t>Ist-Analyse</a:t>
            </a:r>
            <a:endParaRPr lang="de-DE" sz="1400" b="1">
              <a:solidFill>
                <a:srgbClr val="000000"/>
              </a:solidFill>
            </a:endParaRPr>
          </a:p>
        </p:txBody>
      </p:sp>
      <p:sp>
        <p:nvSpPr>
          <p:cNvPr id="8" name="Rechteck 7"/>
          <p:cNvSpPr/>
          <p:nvPr/>
        </p:nvSpPr>
        <p:spPr>
          <a:xfrm>
            <a:off x="2776499" y="3717140"/>
            <a:ext cx="432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noAutofit/>
          </a:bodyPr>
          <a:lstStyle/>
          <a:p>
            <a:pPr marL="0" lvl="2" algn="ctr" eaLnBrk="0" hangingPunct="0">
              <a:spcBef>
                <a:spcPct val="50000"/>
              </a:spcBef>
            </a:pPr>
            <a:r>
              <a:rPr lang="de-DE" sz="1400" b="1" smtClean="0">
                <a:solidFill>
                  <a:srgbClr val="000000"/>
                </a:solidFill>
              </a:rPr>
              <a:t>Festlegung der Maßnahmenbereiche</a:t>
            </a:r>
            <a:endParaRPr lang="de-DE" sz="1400" b="1">
              <a:solidFill>
                <a:srgbClr val="000000"/>
              </a:solidFill>
            </a:endParaRPr>
          </a:p>
        </p:txBody>
      </p:sp>
      <p:sp>
        <p:nvSpPr>
          <p:cNvPr id="9" name="Rechteck 8"/>
          <p:cNvSpPr/>
          <p:nvPr/>
        </p:nvSpPr>
        <p:spPr>
          <a:xfrm>
            <a:off x="1640540" y="4365180"/>
            <a:ext cx="324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noAutofit/>
          </a:bodyPr>
          <a:lstStyle/>
          <a:p>
            <a:pPr marL="0" lvl="2" algn="ctr" eaLnBrk="0" hangingPunct="0">
              <a:spcBef>
                <a:spcPct val="50000"/>
              </a:spcBef>
            </a:pPr>
            <a:r>
              <a:rPr lang="de-DE" sz="1400" b="1" smtClean="0">
                <a:solidFill>
                  <a:srgbClr val="000000"/>
                </a:solidFill>
              </a:rPr>
              <a:t>z. B. Gebäudesanierung</a:t>
            </a:r>
            <a:endParaRPr lang="de-DE" sz="1400" b="1">
              <a:solidFill>
                <a:srgbClr val="000000"/>
              </a:solidFill>
            </a:endParaRPr>
          </a:p>
        </p:txBody>
      </p:sp>
      <p:sp>
        <p:nvSpPr>
          <p:cNvPr id="10" name="Rechteck 9"/>
          <p:cNvSpPr/>
          <p:nvPr/>
        </p:nvSpPr>
        <p:spPr>
          <a:xfrm>
            <a:off x="5025010" y="4369298"/>
            <a:ext cx="324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noAutofit/>
          </a:bodyPr>
          <a:lstStyle/>
          <a:p>
            <a:pPr marL="0" lvl="2" algn="ctr" eaLnBrk="0" hangingPunct="0">
              <a:spcBef>
                <a:spcPct val="50000"/>
              </a:spcBef>
            </a:pPr>
            <a:r>
              <a:rPr lang="de-DE" sz="1400" b="1" smtClean="0">
                <a:solidFill>
                  <a:srgbClr val="000000"/>
                </a:solidFill>
              </a:rPr>
              <a:t>z. B. Einsatz Erneuerbarer Energien </a:t>
            </a:r>
            <a:endParaRPr lang="de-DE" sz="1400" b="1">
              <a:solidFill>
                <a:srgbClr val="000000"/>
              </a:solidFill>
            </a:endParaRPr>
          </a:p>
        </p:txBody>
      </p:sp>
      <p:sp>
        <p:nvSpPr>
          <p:cNvPr id="11" name="Rechteck 10"/>
          <p:cNvSpPr/>
          <p:nvPr/>
        </p:nvSpPr>
        <p:spPr>
          <a:xfrm>
            <a:off x="5025010" y="5013270"/>
            <a:ext cx="324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noAutofit/>
          </a:bodyPr>
          <a:lstStyle/>
          <a:p>
            <a:pPr marL="0" lvl="2" algn="ctr" eaLnBrk="0" hangingPunct="0">
              <a:spcBef>
                <a:spcPct val="50000"/>
              </a:spcBef>
            </a:pPr>
            <a:r>
              <a:rPr lang="de-DE" sz="1400" b="1" smtClean="0">
                <a:solidFill>
                  <a:srgbClr val="000000"/>
                </a:solidFill>
              </a:rPr>
              <a:t>Spezifische Potenzialanalyse</a:t>
            </a:r>
            <a:endParaRPr lang="de-DE" sz="1400" b="1">
              <a:solidFill>
                <a:srgbClr val="000000"/>
              </a:solidFill>
            </a:endParaRPr>
          </a:p>
        </p:txBody>
      </p:sp>
      <p:sp>
        <p:nvSpPr>
          <p:cNvPr id="12" name="Abgerundetes Rechteck 11"/>
          <p:cNvSpPr/>
          <p:nvPr/>
        </p:nvSpPr>
        <p:spPr>
          <a:xfrm>
            <a:off x="903938" y="5733320"/>
            <a:ext cx="8081311" cy="540000"/>
          </a:xfrm>
          <a:prstGeom prst="roundRect">
            <a:avLst/>
          </a:prstGeom>
          <a:gradFill>
            <a:gsLst>
              <a:gs pos="0">
                <a:srgbClr val="4199F9">
                  <a:lumMod val="60000"/>
                  <a:lumOff val="40000"/>
                </a:srgbClr>
              </a:gs>
              <a:gs pos="40000">
                <a:srgbClr val="BEE8BF">
                  <a:lumMod val="23000"/>
                  <a:lumOff val="77000"/>
                </a:srgbClr>
              </a:gs>
              <a:gs pos="100000">
                <a:srgbClr val="4199F9">
                  <a:lumMod val="18000"/>
                  <a:lumOff val="82000"/>
                </a:srgbClr>
              </a:gs>
            </a:gsLst>
            <a:lin ang="16200000" scaled="1"/>
          </a:gradFill>
          <a:ln>
            <a:noFill/>
          </a:ln>
          <a:effectLst>
            <a:outerShdw blurRad="44450" dist="27940" dir="5400000" algn="ctr">
              <a:srgbClr val="000000">
                <a:alpha val="32000"/>
              </a:srgbClr>
            </a:outerShdw>
            <a:softEdge rad="12700"/>
          </a:effectLst>
        </p:spPr>
        <p:txBody>
          <a:bodyPr wrap="square" anchor="ctr">
            <a:noAutofit/>
          </a:bodyPr>
          <a:lstStyle/>
          <a:p>
            <a:pPr marL="0" lvl="2" algn="ctr" eaLnBrk="0" hangingPunct="0">
              <a:spcBef>
                <a:spcPct val="50000"/>
              </a:spcBef>
            </a:pPr>
            <a:r>
              <a:rPr lang="de-DE" sz="1400" b="1" smtClean="0">
                <a:solidFill>
                  <a:srgbClr val="000000"/>
                </a:solidFill>
              </a:rPr>
              <a:t>Konkreter Maßnahmenkatalog und Umsetzungsplanung</a:t>
            </a:r>
            <a:endParaRPr lang="de-DE" sz="1400" b="1">
              <a:solidFill>
                <a:srgbClr val="000000"/>
              </a:solidFill>
            </a:endParaRPr>
          </a:p>
        </p:txBody>
      </p:sp>
      <p:sp>
        <p:nvSpPr>
          <p:cNvPr id="13" name="Pfeil nach rechts 12"/>
          <p:cNvSpPr/>
          <p:nvPr/>
        </p:nvSpPr>
        <p:spPr bwMode="auto">
          <a:xfrm rot="5400000">
            <a:off x="4769619" y="2171874"/>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14" name="Pfeil nach rechts 13"/>
          <p:cNvSpPr/>
          <p:nvPr/>
        </p:nvSpPr>
        <p:spPr bwMode="auto">
          <a:xfrm rot="5400000">
            <a:off x="4769619" y="2819964"/>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15" name="Pfeil nach rechts 14"/>
          <p:cNvSpPr/>
          <p:nvPr/>
        </p:nvSpPr>
        <p:spPr bwMode="auto">
          <a:xfrm rot="5400000">
            <a:off x="4769619" y="3468004"/>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16" name="Pfeil nach rechts 15"/>
          <p:cNvSpPr/>
          <p:nvPr/>
        </p:nvSpPr>
        <p:spPr bwMode="auto">
          <a:xfrm rot="5400000">
            <a:off x="3257767" y="4116144"/>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17" name="Pfeil nach rechts 16"/>
          <p:cNvSpPr/>
          <p:nvPr/>
        </p:nvSpPr>
        <p:spPr bwMode="auto">
          <a:xfrm rot="5400000">
            <a:off x="6314474" y="4116145"/>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18" name="Pfeil nach rechts 17"/>
          <p:cNvSpPr/>
          <p:nvPr/>
        </p:nvSpPr>
        <p:spPr bwMode="auto">
          <a:xfrm rot="5400000">
            <a:off x="6314474" y="4768302"/>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19" name="Pfeil nach rechts 18"/>
          <p:cNvSpPr/>
          <p:nvPr/>
        </p:nvSpPr>
        <p:spPr bwMode="auto">
          <a:xfrm rot="5400000">
            <a:off x="6314473" y="5438565"/>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20" name="Abgerundetes Rechteck 19"/>
          <p:cNvSpPr/>
          <p:nvPr/>
        </p:nvSpPr>
        <p:spPr bwMode="auto">
          <a:xfrm>
            <a:off x="8939531" y="1630405"/>
            <a:ext cx="45719" cy="4571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21" name="Pfeil nach rechts 20"/>
          <p:cNvSpPr/>
          <p:nvPr/>
        </p:nvSpPr>
        <p:spPr bwMode="auto">
          <a:xfrm rot="5400000">
            <a:off x="3257767" y="5438565"/>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
        <p:nvSpPr>
          <p:cNvPr id="22" name="Rechteck 21"/>
          <p:cNvSpPr/>
          <p:nvPr/>
        </p:nvSpPr>
        <p:spPr>
          <a:xfrm>
            <a:off x="1640540" y="5013270"/>
            <a:ext cx="3240000" cy="360000"/>
          </a:xfrm>
          <a:prstGeom prst="rect">
            <a:avLst/>
          </a:prstGeom>
          <a:gradFill>
            <a:gsLst>
              <a:gs pos="0">
                <a:srgbClr val="BEE8BF"/>
              </a:gs>
              <a:gs pos="40000">
                <a:srgbClr val="BEE8BF">
                  <a:lumMod val="23000"/>
                  <a:lumOff val="77000"/>
                </a:srgbClr>
              </a:gs>
              <a:gs pos="100000">
                <a:schemeClr val="bg1"/>
              </a:gs>
            </a:gsLst>
            <a:lin ang="16200000" scaled="1"/>
          </a:gradFill>
          <a:ln>
            <a:solidFill>
              <a:srgbClr val="21724D"/>
            </a:solidFill>
          </a:ln>
        </p:spPr>
        <p:txBody>
          <a:bodyPr wrap="square" anchor="ctr">
            <a:noAutofit/>
          </a:bodyPr>
          <a:lstStyle/>
          <a:p>
            <a:pPr marL="0" lvl="2" algn="ctr" eaLnBrk="0" hangingPunct="0">
              <a:spcBef>
                <a:spcPct val="50000"/>
              </a:spcBef>
            </a:pPr>
            <a:r>
              <a:rPr lang="de-DE" sz="1400" b="1" smtClean="0">
                <a:solidFill>
                  <a:srgbClr val="000000"/>
                </a:solidFill>
              </a:rPr>
              <a:t>Spezifische Potenzialanalyse</a:t>
            </a:r>
            <a:endParaRPr lang="de-DE" sz="1400" b="1">
              <a:solidFill>
                <a:srgbClr val="000000"/>
              </a:solidFill>
            </a:endParaRPr>
          </a:p>
        </p:txBody>
      </p:sp>
      <p:sp>
        <p:nvSpPr>
          <p:cNvPr id="23" name="Pfeil nach rechts 22"/>
          <p:cNvSpPr/>
          <p:nvPr/>
        </p:nvSpPr>
        <p:spPr bwMode="auto">
          <a:xfrm rot="5400000">
            <a:off x="3257767" y="4768301"/>
            <a:ext cx="333759" cy="255752"/>
          </a:xfrm>
          <a:prstGeom prst="rightArrow">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de-DE" smtClean="0">
              <a:solidFill>
                <a:srgbClr val="000000"/>
              </a:solidFill>
            </a:endParaRPr>
          </a:p>
        </p:txBody>
      </p:sp>
    </p:spTree>
    <p:extLst>
      <p:ext uri="{BB962C8B-B14F-4D97-AF65-F5344CB8AC3E}">
        <p14:creationId xmlns:p14="http://schemas.microsoft.com/office/powerpoint/2010/main" val="175219371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Ziele des Klimaschutzkonzepts</a:t>
            </a:r>
            <a:endParaRPr lang="de-DE"/>
          </a:p>
        </p:txBody>
      </p:sp>
      <p:sp>
        <p:nvSpPr>
          <p:cNvPr id="3" name="Inhaltsplatzhalter 2"/>
          <p:cNvSpPr>
            <a:spLocks noGrp="1"/>
          </p:cNvSpPr>
          <p:nvPr>
            <p:ph idx="1"/>
          </p:nvPr>
        </p:nvSpPr>
        <p:spPr>
          <a:xfrm>
            <a:off x="1352600" y="1232756"/>
            <a:ext cx="7852672" cy="5220580"/>
          </a:xfrm>
        </p:spPr>
        <p:txBody>
          <a:bodyPr/>
          <a:lstStyle/>
          <a:p>
            <a:pPr>
              <a:lnSpc>
                <a:spcPct val="115000"/>
              </a:lnSpc>
              <a:spcAft>
                <a:spcPts val="0"/>
              </a:spcAft>
              <a:buClr>
                <a:srgbClr val="22724D"/>
              </a:buClr>
            </a:pPr>
            <a:r>
              <a:rPr lang="de-DE" sz="1400" smtClean="0">
                <a:ea typeface="Times New Roman"/>
                <a:cs typeface="Arial"/>
              </a:rPr>
              <a:t>In </a:t>
            </a:r>
            <a:r>
              <a:rPr lang="de-DE" sz="1400">
                <a:ea typeface="Times New Roman"/>
                <a:cs typeface="Arial"/>
              </a:rPr>
              <a:t>allen relevanten Sektoren </a:t>
            </a:r>
            <a:endParaRPr lang="de-DE" sz="1400" smtClean="0">
              <a:ea typeface="Times New Roman"/>
              <a:cs typeface="Arial"/>
            </a:endParaRPr>
          </a:p>
          <a:p>
            <a:pPr marL="285750" lvl="0" indent="-285750">
              <a:lnSpc>
                <a:spcPct val="115000"/>
              </a:lnSpc>
              <a:spcAft>
                <a:spcPts val="0"/>
              </a:spcAft>
              <a:buClr>
                <a:srgbClr val="22724D"/>
              </a:buClr>
              <a:buFont typeface="Wingdings" panose="05000000000000000000" pitchFamily="2" charset="2"/>
              <a:buChar char="§"/>
            </a:pPr>
            <a:r>
              <a:rPr lang="de-DE" sz="1400" smtClean="0">
                <a:ea typeface="Times New Roman"/>
                <a:cs typeface="Arial"/>
              </a:rPr>
              <a:t>CO2-Emissionen </a:t>
            </a:r>
            <a:r>
              <a:rPr lang="de-DE" sz="1400">
                <a:ea typeface="Times New Roman"/>
                <a:cs typeface="Arial"/>
              </a:rPr>
              <a:t>reduzieren</a:t>
            </a:r>
          </a:p>
          <a:p>
            <a:pPr marL="285750" lvl="0" indent="-285750">
              <a:lnSpc>
                <a:spcPct val="115000"/>
              </a:lnSpc>
              <a:spcAft>
                <a:spcPts val="0"/>
              </a:spcAft>
              <a:buClr>
                <a:srgbClr val="22724D"/>
              </a:buClr>
              <a:buFont typeface="Wingdings" panose="05000000000000000000" pitchFamily="2" charset="2"/>
              <a:buChar char="§"/>
            </a:pPr>
            <a:r>
              <a:rPr lang="de-DE" sz="1400" smtClean="0">
                <a:ea typeface="Times New Roman"/>
                <a:cs typeface="Arial"/>
              </a:rPr>
              <a:t>Energieverbräuche senken</a:t>
            </a:r>
            <a:endParaRPr lang="de-DE" sz="1400">
              <a:ea typeface="Times New Roman"/>
              <a:cs typeface="Arial"/>
            </a:endParaRPr>
          </a:p>
          <a:p>
            <a:pPr marL="285750" lvl="0" indent="-285750">
              <a:lnSpc>
                <a:spcPct val="115000"/>
              </a:lnSpc>
              <a:spcAft>
                <a:spcPts val="1000"/>
              </a:spcAft>
              <a:buClr>
                <a:srgbClr val="22724D"/>
              </a:buClr>
              <a:buFont typeface="Wingdings" panose="05000000000000000000" pitchFamily="2" charset="2"/>
              <a:buChar char="§"/>
            </a:pPr>
            <a:r>
              <a:rPr lang="de-DE" sz="1400" smtClean="0">
                <a:ea typeface="Times New Roman"/>
                <a:cs typeface="Arial"/>
              </a:rPr>
              <a:t>Energieeffizienz steigern</a:t>
            </a:r>
          </a:p>
          <a:p>
            <a:pPr>
              <a:lnSpc>
                <a:spcPct val="115000"/>
              </a:lnSpc>
              <a:spcAft>
                <a:spcPts val="1000"/>
              </a:spcAft>
            </a:pPr>
            <a:r>
              <a:rPr lang="de-DE" sz="1400" b="1" smtClean="0">
                <a:ea typeface="Times New Roman"/>
              </a:rPr>
              <a:t>Datenerfassung </a:t>
            </a:r>
            <a:r>
              <a:rPr lang="de-DE" sz="1400" b="1">
                <a:ea typeface="Times New Roman"/>
              </a:rPr>
              <a:t>und –auswertung umfasst </a:t>
            </a:r>
            <a:r>
              <a:rPr lang="de-DE" sz="1400" b="1" smtClean="0">
                <a:ea typeface="Times New Roman"/>
              </a:rPr>
              <a:t> z</a:t>
            </a:r>
            <a:r>
              <a:rPr lang="de-DE" sz="1400" b="1">
                <a:ea typeface="Times New Roman"/>
              </a:rPr>
              <a:t>. B</a:t>
            </a:r>
            <a:r>
              <a:rPr lang="de-DE" sz="1400" b="1" smtClean="0">
                <a:ea typeface="Times New Roman"/>
              </a:rPr>
              <a:t>. auch </a:t>
            </a:r>
            <a:endParaRPr lang="de-DE" sz="1400">
              <a:ea typeface="Times New Roman"/>
            </a:endParaRPr>
          </a:p>
          <a:p>
            <a:pPr marL="285750" indent="-285750">
              <a:lnSpc>
                <a:spcPct val="115000"/>
              </a:lnSpc>
              <a:spcBef>
                <a:spcPts val="0"/>
              </a:spcBef>
              <a:spcAft>
                <a:spcPts val="0"/>
              </a:spcAft>
              <a:buClr>
                <a:srgbClr val="22724D"/>
              </a:buClr>
              <a:buFont typeface="Wingdings" panose="05000000000000000000" pitchFamily="2" charset="2"/>
              <a:buChar char="§"/>
            </a:pPr>
            <a:r>
              <a:rPr lang="de-DE" sz="1400" smtClean="0">
                <a:ea typeface="Times New Roman"/>
              </a:rPr>
              <a:t>raumordnerischen </a:t>
            </a:r>
            <a:r>
              <a:rPr lang="de-DE" sz="1400">
                <a:ea typeface="Times New Roman"/>
              </a:rPr>
              <a:t>und </a:t>
            </a:r>
            <a:r>
              <a:rPr lang="de-DE" sz="1400" smtClean="0">
                <a:ea typeface="Times New Roman"/>
              </a:rPr>
              <a:t>landesplanerischen </a:t>
            </a:r>
            <a:r>
              <a:rPr lang="de-DE" sz="1400">
                <a:ea typeface="Times New Roman"/>
              </a:rPr>
              <a:t>Vorgaben, Vorgaben der Flächennutzungsplanung der </a:t>
            </a:r>
            <a:r>
              <a:rPr lang="de-DE" sz="1400" smtClean="0">
                <a:ea typeface="Times New Roman"/>
              </a:rPr>
              <a:t>Samtgemeinde, </a:t>
            </a:r>
            <a:r>
              <a:rPr lang="de-DE" sz="1400">
                <a:ea typeface="Times New Roman"/>
              </a:rPr>
              <a:t>aber auch </a:t>
            </a:r>
            <a:r>
              <a:rPr lang="de-DE" sz="1400" smtClean="0">
                <a:ea typeface="Times New Roman"/>
              </a:rPr>
              <a:t>Gestaltungsmöglichkeiten </a:t>
            </a:r>
            <a:r>
              <a:rPr lang="de-DE" sz="1400">
                <a:ea typeface="Times New Roman"/>
              </a:rPr>
              <a:t>in den </a:t>
            </a:r>
            <a:r>
              <a:rPr lang="de-DE" sz="1400" smtClean="0">
                <a:ea typeface="Times New Roman"/>
              </a:rPr>
              <a:t>Bauleitplänen, Ergebnisse der ILE-Konzeption für den Bereich „Energiewende, Landwirtschaft und Flächennutzung“</a:t>
            </a:r>
            <a:endParaRPr lang="de-DE" sz="1400">
              <a:ea typeface="Times New Roman"/>
            </a:endParaRPr>
          </a:p>
          <a:p>
            <a:pPr marL="285750" indent="-285750">
              <a:lnSpc>
                <a:spcPct val="115000"/>
              </a:lnSpc>
              <a:spcBef>
                <a:spcPts val="0"/>
              </a:spcBef>
              <a:spcAft>
                <a:spcPts val="0"/>
              </a:spcAft>
              <a:buClr>
                <a:srgbClr val="22724D"/>
              </a:buClr>
              <a:buFont typeface="Wingdings" panose="05000000000000000000" pitchFamily="2" charset="2"/>
              <a:buChar char="§"/>
            </a:pPr>
            <a:r>
              <a:rPr lang="de-DE" sz="1400">
                <a:ea typeface="Times New Roman"/>
              </a:rPr>
              <a:t>Erfassung der Energieverbräuche in den eigenen Liegenschaften, den </a:t>
            </a:r>
            <a:r>
              <a:rPr lang="de-DE" sz="1400" smtClean="0">
                <a:ea typeface="Times New Roman"/>
              </a:rPr>
              <a:t>Haushalten auf Grundlage von Daten der Energieversorger und der Samtgemeinde</a:t>
            </a:r>
          </a:p>
          <a:p>
            <a:pPr>
              <a:lnSpc>
                <a:spcPct val="115000"/>
              </a:lnSpc>
              <a:spcBef>
                <a:spcPts val="0"/>
              </a:spcBef>
              <a:spcAft>
                <a:spcPts val="0"/>
              </a:spcAft>
              <a:buClr>
                <a:srgbClr val="22724D"/>
              </a:buClr>
            </a:pPr>
            <a:r>
              <a:rPr lang="de-DE" sz="1400" smtClean="0">
                <a:ea typeface="Times New Roman"/>
              </a:rPr>
              <a:t> </a:t>
            </a:r>
          </a:p>
          <a:p>
            <a:pPr>
              <a:lnSpc>
                <a:spcPct val="115000"/>
              </a:lnSpc>
              <a:spcBef>
                <a:spcPts val="0"/>
              </a:spcBef>
              <a:spcAft>
                <a:spcPts val="0"/>
              </a:spcAft>
              <a:buClr>
                <a:srgbClr val="22724D"/>
              </a:buClr>
            </a:pPr>
            <a:r>
              <a:rPr lang="de-DE" sz="1400" smtClean="0">
                <a:ea typeface="Times New Roman"/>
              </a:rPr>
              <a:t>aber auch</a:t>
            </a:r>
          </a:p>
          <a:p>
            <a:pPr marL="285750" indent="-285750">
              <a:lnSpc>
                <a:spcPct val="115000"/>
              </a:lnSpc>
              <a:spcBef>
                <a:spcPts val="0"/>
              </a:spcBef>
              <a:spcAft>
                <a:spcPts val="0"/>
              </a:spcAft>
              <a:buClr>
                <a:srgbClr val="22724D"/>
              </a:buClr>
              <a:buFont typeface="Wingdings" panose="05000000000000000000" pitchFamily="2" charset="2"/>
              <a:buChar char="§"/>
            </a:pPr>
            <a:r>
              <a:rPr lang="de-DE" sz="1400">
                <a:ea typeface="Times New Roman"/>
              </a:rPr>
              <a:t>Radwegekonzept, Verkehrskonzept, </a:t>
            </a:r>
            <a:r>
              <a:rPr lang="de-DE" sz="1400" smtClean="0">
                <a:ea typeface="Times New Roman"/>
              </a:rPr>
              <a:t>Erschließungsplanung, …</a:t>
            </a:r>
            <a:endParaRPr lang="de-DE" sz="1400">
              <a:ea typeface="Times New Roman"/>
            </a:endParaRPr>
          </a:p>
          <a:p>
            <a:pPr marL="285750" indent="-285750">
              <a:lnSpc>
                <a:spcPct val="115000"/>
              </a:lnSpc>
              <a:spcBef>
                <a:spcPts val="0"/>
              </a:spcBef>
              <a:spcAft>
                <a:spcPts val="0"/>
              </a:spcAft>
              <a:buClr>
                <a:srgbClr val="22724D"/>
              </a:buClr>
              <a:buFont typeface="Wingdings" panose="05000000000000000000" pitchFamily="2" charset="2"/>
              <a:buChar char="§"/>
            </a:pPr>
            <a:r>
              <a:rPr lang="de-DE" sz="1400" smtClean="0">
                <a:ea typeface="Times New Roman"/>
              </a:rPr>
              <a:t>Erfassung </a:t>
            </a:r>
            <a:r>
              <a:rPr lang="de-DE" sz="1400">
                <a:ea typeface="Times New Roman"/>
              </a:rPr>
              <a:t>der Verwendung von </a:t>
            </a:r>
            <a:r>
              <a:rPr lang="de-DE" sz="1400" smtClean="0">
                <a:ea typeface="Times New Roman"/>
              </a:rPr>
              <a:t>Grünabfällen, … </a:t>
            </a:r>
          </a:p>
          <a:p>
            <a:pPr>
              <a:lnSpc>
                <a:spcPct val="115000"/>
              </a:lnSpc>
              <a:spcBef>
                <a:spcPts val="0"/>
              </a:spcBef>
              <a:spcAft>
                <a:spcPts val="0"/>
              </a:spcAft>
              <a:buClr>
                <a:srgbClr val="22724D"/>
              </a:buClr>
            </a:pPr>
            <a:endParaRPr lang="de-DE" sz="1400">
              <a:ea typeface="Times New Roman"/>
            </a:endParaRPr>
          </a:p>
          <a:p>
            <a:pPr>
              <a:lnSpc>
                <a:spcPct val="115000"/>
              </a:lnSpc>
              <a:spcAft>
                <a:spcPts val="1000"/>
              </a:spcAft>
            </a:pPr>
            <a:r>
              <a:rPr lang="de-DE" sz="1400" smtClean="0">
                <a:solidFill>
                  <a:srgbClr val="000000"/>
                </a:solidFill>
                <a:ea typeface="Times New Roman"/>
              </a:rPr>
              <a:t>Diese beispielhafte Auflistung zeigt, </a:t>
            </a:r>
            <a:r>
              <a:rPr lang="de-DE" sz="1400">
                <a:solidFill>
                  <a:srgbClr val="000000"/>
                </a:solidFill>
                <a:ea typeface="Times New Roman"/>
              </a:rPr>
              <a:t>wie umfassend der Ansatz der KSK </a:t>
            </a:r>
            <a:r>
              <a:rPr lang="de-DE" sz="1400" smtClean="0">
                <a:solidFill>
                  <a:srgbClr val="000000"/>
                </a:solidFill>
                <a:ea typeface="Times New Roman"/>
              </a:rPr>
              <a:t>ist, damit alle </a:t>
            </a:r>
            <a:r>
              <a:rPr lang="de-DE" sz="1400">
                <a:solidFill>
                  <a:srgbClr val="000000"/>
                </a:solidFill>
                <a:ea typeface="Times New Roman"/>
              </a:rPr>
              <a:t>Bereiche, in denen Energie verbraucht </a:t>
            </a:r>
            <a:r>
              <a:rPr lang="de-DE" sz="1400" smtClean="0">
                <a:solidFill>
                  <a:srgbClr val="000000"/>
                </a:solidFill>
                <a:ea typeface="Times New Roman"/>
              </a:rPr>
              <a:t>wird und Treibhausgasemissionen entstehen, </a:t>
            </a:r>
            <a:r>
              <a:rPr lang="de-DE" sz="1400">
                <a:solidFill>
                  <a:srgbClr val="000000"/>
                </a:solidFill>
                <a:ea typeface="Times New Roman"/>
              </a:rPr>
              <a:t>innerhalb einer Kommune angemessen </a:t>
            </a:r>
            <a:r>
              <a:rPr lang="de-DE" sz="1400" smtClean="0">
                <a:solidFill>
                  <a:srgbClr val="000000"/>
                </a:solidFill>
                <a:ea typeface="Times New Roman"/>
              </a:rPr>
              <a:t>berücksichtigt werden</a:t>
            </a:r>
            <a:r>
              <a:rPr lang="de-DE" sz="1400">
                <a:solidFill>
                  <a:srgbClr val="000000"/>
                </a:solidFill>
                <a:ea typeface="Times New Roman"/>
              </a:rPr>
              <a:t>.</a:t>
            </a:r>
            <a:endParaRPr lang="de-DE" sz="1400">
              <a:ea typeface="Times New Roman"/>
            </a:endParaRPr>
          </a:p>
          <a:p>
            <a:endParaRPr lang="de-DE" sz="1400"/>
          </a:p>
        </p:txBody>
      </p:sp>
    </p:spTree>
    <p:extLst>
      <p:ext uri="{BB962C8B-B14F-4D97-AF65-F5344CB8AC3E}">
        <p14:creationId xmlns:p14="http://schemas.microsoft.com/office/powerpoint/2010/main" val="359196567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Methodik des Klimaschutzkonzepts</a:t>
            </a:r>
            <a:endParaRPr lang="de-DE"/>
          </a:p>
        </p:txBody>
      </p:sp>
      <p:sp>
        <p:nvSpPr>
          <p:cNvPr id="3" name="Inhaltsplatzhalter 2"/>
          <p:cNvSpPr>
            <a:spLocks noGrp="1"/>
          </p:cNvSpPr>
          <p:nvPr>
            <p:ph idx="1"/>
          </p:nvPr>
        </p:nvSpPr>
        <p:spPr>
          <a:xfrm>
            <a:off x="1064568" y="1304764"/>
            <a:ext cx="7780664" cy="4492625"/>
          </a:xfrm>
        </p:spPr>
        <p:txBody>
          <a:bodyPr/>
          <a:lstStyle/>
          <a:p>
            <a:pPr marL="285750" lvl="0" indent="-285750">
              <a:lnSpc>
                <a:spcPct val="115000"/>
              </a:lnSpc>
              <a:spcAft>
                <a:spcPts val="1000"/>
              </a:spcAft>
              <a:buClr>
                <a:srgbClr val="22724D"/>
              </a:buClr>
              <a:buFont typeface="Wingdings" panose="05000000000000000000" pitchFamily="2" charset="2"/>
              <a:buChar char="§"/>
            </a:pPr>
            <a:r>
              <a:rPr lang="de-DE" sz="1800" smtClean="0">
                <a:solidFill>
                  <a:srgbClr val="000000"/>
                </a:solidFill>
                <a:ea typeface="Times New Roman"/>
              </a:rPr>
              <a:t>CO2- </a:t>
            </a:r>
            <a:r>
              <a:rPr lang="de-DE" sz="1800">
                <a:solidFill>
                  <a:srgbClr val="000000"/>
                </a:solidFill>
                <a:ea typeface="Times New Roman"/>
              </a:rPr>
              <a:t>und Energiebilanzierung mit </a:t>
            </a:r>
            <a:r>
              <a:rPr lang="de-DE" sz="1800" smtClean="0">
                <a:solidFill>
                  <a:srgbClr val="000000"/>
                </a:solidFill>
                <a:ea typeface="Times New Roman"/>
              </a:rPr>
              <a:t>ECORegion, über Strom-Wärme-Diagramme und IZU-Tabelle</a:t>
            </a:r>
          </a:p>
          <a:p>
            <a:pPr marL="285750" lvl="0" indent="-285750">
              <a:lnSpc>
                <a:spcPct val="115000"/>
              </a:lnSpc>
              <a:spcAft>
                <a:spcPts val="1000"/>
              </a:spcAft>
              <a:buClr>
                <a:srgbClr val="22724D"/>
              </a:buClr>
              <a:buFont typeface="Wingdings" panose="05000000000000000000" pitchFamily="2" charset="2"/>
              <a:buChar char="§"/>
            </a:pPr>
            <a:r>
              <a:rPr lang="de-DE" sz="1900" b="1" smtClean="0">
                <a:solidFill>
                  <a:srgbClr val="A50021"/>
                </a:solidFill>
                <a:ea typeface="Times New Roman"/>
              </a:rPr>
              <a:t>Zielsetzungen und Maßnahmenentwicklung durch die Akteure</a:t>
            </a:r>
            <a:endParaRPr lang="de-DE" sz="1900" b="1">
              <a:solidFill>
                <a:srgbClr val="A50021"/>
              </a:solidFill>
              <a:ea typeface="Times New Roman"/>
            </a:endParaRPr>
          </a:p>
          <a:p>
            <a:pPr marL="285750" indent="-285750">
              <a:lnSpc>
                <a:spcPct val="115000"/>
              </a:lnSpc>
              <a:spcAft>
                <a:spcPts val="1000"/>
              </a:spcAft>
              <a:buClr>
                <a:srgbClr val="22724D"/>
              </a:buClr>
              <a:buFont typeface="Wingdings" panose="05000000000000000000" pitchFamily="2" charset="2"/>
              <a:buChar char="§"/>
            </a:pPr>
            <a:r>
              <a:rPr lang="de-DE" sz="1800">
                <a:solidFill>
                  <a:srgbClr val="000000"/>
                </a:solidFill>
                <a:ea typeface="Times New Roman"/>
              </a:rPr>
              <a:t>Potenzialabschätzung für erneuerbare </a:t>
            </a:r>
            <a:r>
              <a:rPr lang="de-DE" sz="1800" smtClean="0">
                <a:solidFill>
                  <a:srgbClr val="000000"/>
                </a:solidFill>
                <a:ea typeface="Times New Roman"/>
              </a:rPr>
              <a:t>Energien und Potenzialabschätzung </a:t>
            </a:r>
            <a:r>
              <a:rPr lang="de-DE" sz="1800">
                <a:solidFill>
                  <a:srgbClr val="000000"/>
                </a:solidFill>
                <a:ea typeface="Times New Roman"/>
              </a:rPr>
              <a:t>von (Einzel-)</a:t>
            </a:r>
            <a:r>
              <a:rPr lang="de-DE" sz="1800" smtClean="0">
                <a:solidFill>
                  <a:srgbClr val="000000"/>
                </a:solidFill>
                <a:ea typeface="Times New Roman"/>
              </a:rPr>
              <a:t>Maßnahmen</a:t>
            </a:r>
          </a:p>
          <a:p>
            <a:pPr lvl="0">
              <a:lnSpc>
                <a:spcPct val="115000"/>
              </a:lnSpc>
              <a:spcAft>
                <a:spcPts val="1000"/>
              </a:spcAft>
            </a:pPr>
            <a:r>
              <a:rPr lang="de-DE" sz="1800" b="1" smtClean="0">
                <a:solidFill>
                  <a:srgbClr val="000000"/>
                </a:solidFill>
                <a:ea typeface="Times New Roman"/>
              </a:rPr>
              <a:t>Die </a:t>
            </a:r>
            <a:r>
              <a:rPr lang="de-DE" sz="1800" b="1">
                <a:solidFill>
                  <a:srgbClr val="000000"/>
                </a:solidFill>
                <a:ea typeface="Times New Roman"/>
              </a:rPr>
              <a:t>Akteursbeteiligung ist wesentlich, um die „passenden“ Maßnahmen für die </a:t>
            </a:r>
            <a:r>
              <a:rPr lang="de-DE" sz="1800" b="1" smtClean="0">
                <a:solidFill>
                  <a:srgbClr val="000000"/>
                </a:solidFill>
                <a:ea typeface="Times New Roman"/>
              </a:rPr>
              <a:t>Samtgemeinde festlegen </a:t>
            </a:r>
            <a:r>
              <a:rPr lang="de-DE" sz="1800" b="1">
                <a:solidFill>
                  <a:srgbClr val="000000"/>
                </a:solidFill>
                <a:ea typeface="Times New Roman"/>
              </a:rPr>
              <a:t>zu können. Oft gibt es in der Bürgerschaft bereits Ideen und Ansätze zum Klimaschutz, die in der Politik noch nicht angekommen sind oder nicht verankert wurden. </a:t>
            </a:r>
            <a:r>
              <a:rPr lang="de-DE" sz="1800" b="1" smtClean="0">
                <a:solidFill>
                  <a:srgbClr val="000000"/>
                </a:solidFill>
                <a:ea typeface="Times New Roman"/>
              </a:rPr>
              <a:t>Diese </a:t>
            </a:r>
            <a:r>
              <a:rPr lang="de-DE" sz="1800" b="1">
                <a:solidFill>
                  <a:srgbClr val="000000"/>
                </a:solidFill>
                <a:ea typeface="Times New Roman"/>
              </a:rPr>
              <a:t>„Potenziale“ sind </a:t>
            </a:r>
            <a:r>
              <a:rPr lang="de-DE" sz="1800" b="1" smtClean="0">
                <a:solidFill>
                  <a:srgbClr val="000000"/>
                </a:solidFill>
                <a:ea typeface="Times New Roman"/>
              </a:rPr>
              <a:t>nun zu </a:t>
            </a:r>
            <a:r>
              <a:rPr lang="de-DE" sz="1800" b="1">
                <a:solidFill>
                  <a:srgbClr val="000000"/>
                </a:solidFill>
                <a:ea typeface="Times New Roman"/>
              </a:rPr>
              <a:t>erfassen und zu </a:t>
            </a:r>
            <a:r>
              <a:rPr lang="de-DE" sz="1800" b="1" smtClean="0">
                <a:solidFill>
                  <a:srgbClr val="000000"/>
                </a:solidFill>
                <a:ea typeface="Times New Roman"/>
              </a:rPr>
              <a:t>nutzen.</a:t>
            </a:r>
            <a:endParaRPr lang="de-DE" sz="1800">
              <a:solidFill>
                <a:srgbClr val="000000"/>
              </a:solidFill>
              <a:ea typeface="Times New Roman"/>
            </a:endParaRPr>
          </a:p>
          <a:p>
            <a:pPr marL="342900" lvl="0" indent="-342900">
              <a:lnSpc>
                <a:spcPct val="115000"/>
              </a:lnSpc>
              <a:spcAft>
                <a:spcPts val="1000"/>
              </a:spcAft>
              <a:buFont typeface="Wingdings"/>
              <a:buChar char=""/>
            </a:pPr>
            <a:r>
              <a:rPr lang="de-DE" sz="1800" b="1">
                <a:solidFill>
                  <a:srgbClr val="000000"/>
                </a:solidFill>
                <a:ea typeface="Times New Roman"/>
                <a:cs typeface="Arial"/>
              </a:rPr>
              <a:t>mithin kommunikativer, partizipativer Prozess, in dem die NLG als Moderator fungiert</a:t>
            </a:r>
            <a:endParaRPr lang="de-DE" sz="1800">
              <a:solidFill>
                <a:srgbClr val="000000"/>
              </a:solidFill>
              <a:ea typeface="Times New Roman"/>
              <a:cs typeface="Arial"/>
            </a:endParaRPr>
          </a:p>
          <a:p>
            <a:endParaRPr lang="de-DE"/>
          </a:p>
        </p:txBody>
      </p:sp>
    </p:spTree>
    <p:extLst>
      <p:ext uri="{BB962C8B-B14F-4D97-AF65-F5344CB8AC3E}">
        <p14:creationId xmlns:p14="http://schemas.microsoft.com/office/powerpoint/2010/main" val="188401210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smtClean="0"/>
              <a:t>Kommunaler Klimaschutz trägt bei:</a:t>
            </a:r>
            <a:endParaRPr lang="de-DE"/>
          </a:p>
        </p:txBody>
      </p:sp>
      <p:sp>
        <p:nvSpPr>
          <p:cNvPr id="9" name="Rectangle 3"/>
          <p:cNvSpPr txBox="1">
            <a:spLocks noChangeArrowheads="1"/>
          </p:cNvSpPr>
          <p:nvPr/>
        </p:nvSpPr>
        <p:spPr bwMode="auto">
          <a:xfrm>
            <a:off x="1352600" y="1196752"/>
            <a:ext cx="7812868" cy="522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000">
                <a:solidFill>
                  <a:srgbClr val="800000"/>
                </a:solidFill>
                <a:latin typeface="+mn-lt"/>
                <a:ea typeface="+mn-ea"/>
                <a:cs typeface="+mn-cs"/>
              </a:defRPr>
            </a:lvl1pPr>
            <a:lvl2pPr marL="742950" indent="-285750" algn="l" rtl="0" fontAlgn="base">
              <a:spcBef>
                <a:spcPct val="20000"/>
              </a:spcBef>
              <a:spcAft>
                <a:spcPct val="0"/>
              </a:spcAft>
              <a:buClr>
                <a:srgbClr val="22724D"/>
              </a:buClr>
              <a:buFont typeface="Wingdings" pitchFamily="2" charset="2"/>
              <a:buChar char="§"/>
              <a:defRPr>
                <a:solidFill>
                  <a:srgbClr val="800000"/>
                </a:solidFill>
                <a:latin typeface="+mn-lt"/>
              </a:defRPr>
            </a:lvl2pPr>
            <a:lvl3pPr marL="1143000" indent="-228600" algn="l" rtl="0" fontAlgn="base">
              <a:spcBef>
                <a:spcPct val="20000"/>
              </a:spcBef>
              <a:spcAft>
                <a:spcPct val="0"/>
              </a:spcAft>
              <a:buClr>
                <a:srgbClr val="22724D"/>
              </a:buClr>
              <a:buChar char="•"/>
              <a:defRPr>
                <a:solidFill>
                  <a:srgbClr val="800000"/>
                </a:solidFill>
                <a:latin typeface="+mn-lt"/>
              </a:defRPr>
            </a:lvl3pPr>
            <a:lvl4pPr marL="1600200" indent="-228600" algn="l" rtl="0" fontAlgn="base">
              <a:spcBef>
                <a:spcPct val="20000"/>
              </a:spcBef>
              <a:spcAft>
                <a:spcPct val="0"/>
              </a:spcAft>
              <a:buClr>
                <a:srgbClr val="22724D"/>
              </a:buClr>
              <a:buFont typeface="Times" charset="0"/>
              <a:buChar char="–"/>
              <a:defRPr>
                <a:solidFill>
                  <a:srgbClr val="800000"/>
                </a:solidFill>
                <a:latin typeface="+mn-lt"/>
              </a:defRPr>
            </a:lvl4pPr>
            <a:lvl5pPr marL="2057400" indent="-228600" algn="l" rtl="0" fontAlgn="base">
              <a:spcBef>
                <a:spcPct val="20000"/>
              </a:spcBef>
              <a:spcAft>
                <a:spcPct val="0"/>
              </a:spcAft>
              <a:buClr>
                <a:srgbClr val="22724D"/>
              </a:buClr>
              <a:buFont typeface="Times" charset="0"/>
              <a:buChar char="»"/>
              <a:defRPr>
                <a:solidFill>
                  <a:srgbClr val="800000"/>
                </a:solidFill>
                <a:latin typeface="+mn-lt"/>
              </a:defRPr>
            </a:lvl5pPr>
            <a:lvl6pPr marL="2514600" indent="-228600" algn="l" rtl="0" fontAlgn="base">
              <a:spcBef>
                <a:spcPct val="20000"/>
              </a:spcBef>
              <a:spcAft>
                <a:spcPct val="0"/>
              </a:spcAft>
              <a:buClr>
                <a:srgbClr val="22724D"/>
              </a:buClr>
              <a:buFont typeface="Times" charset="0"/>
              <a:buChar char="»"/>
              <a:defRPr>
                <a:solidFill>
                  <a:srgbClr val="800000"/>
                </a:solidFill>
                <a:latin typeface="+mn-lt"/>
              </a:defRPr>
            </a:lvl6pPr>
            <a:lvl7pPr marL="2971800" indent="-228600" algn="l" rtl="0" fontAlgn="base">
              <a:spcBef>
                <a:spcPct val="20000"/>
              </a:spcBef>
              <a:spcAft>
                <a:spcPct val="0"/>
              </a:spcAft>
              <a:buClr>
                <a:srgbClr val="22724D"/>
              </a:buClr>
              <a:buFont typeface="Times" charset="0"/>
              <a:buChar char="»"/>
              <a:defRPr>
                <a:solidFill>
                  <a:srgbClr val="800000"/>
                </a:solidFill>
                <a:latin typeface="+mn-lt"/>
              </a:defRPr>
            </a:lvl7pPr>
            <a:lvl8pPr marL="3429000" indent="-228600" algn="l" rtl="0" fontAlgn="base">
              <a:spcBef>
                <a:spcPct val="20000"/>
              </a:spcBef>
              <a:spcAft>
                <a:spcPct val="0"/>
              </a:spcAft>
              <a:buClr>
                <a:srgbClr val="22724D"/>
              </a:buClr>
              <a:buFont typeface="Times" charset="0"/>
              <a:buChar char="»"/>
              <a:defRPr>
                <a:solidFill>
                  <a:srgbClr val="800000"/>
                </a:solidFill>
                <a:latin typeface="+mn-lt"/>
              </a:defRPr>
            </a:lvl8pPr>
            <a:lvl9pPr marL="3886200" indent="-228600" algn="l" rtl="0" fontAlgn="base">
              <a:spcBef>
                <a:spcPct val="20000"/>
              </a:spcBef>
              <a:spcAft>
                <a:spcPct val="0"/>
              </a:spcAft>
              <a:buClr>
                <a:srgbClr val="22724D"/>
              </a:buClr>
              <a:buFont typeface="Times" charset="0"/>
              <a:buChar char="»"/>
              <a:defRPr>
                <a:solidFill>
                  <a:srgbClr val="800000"/>
                </a:solidFill>
                <a:latin typeface="+mn-lt"/>
              </a:defRPr>
            </a:lvl9pPr>
          </a:lstStyle>
          <a:p>
            <a:pPr marL="342900" indent="-342900">
              <a:buClr>
                <a:srgbClr val="22724D"/>
              </a:buClr>
              <a:buFont typeface="Wingdings" panose="05000000000000000000" pitchFamily="2" charset="2"/>
              <a:buChar char="§"/>
              <a:defRPr/>
            </a:pPr>
            <a:r>
              <a:rPr lang="de-DE" sz="1950" b="1" kern="0" smtClean="0">
                <a:solidFill>
                  <a:schemeClr val="tx1"/>
                </a:solidFill>
              </a:rPr>
              <a:t> zur Verringerung der kommunalen Ausgaben für Strom, </a:t>
            </a:r>
            <a:br>
              <a:rPr lang="de-DE" sz="1950" b="1" kern="0" smtClean="0">
                <a:solidFill>
                  <a:schemeClr val="tx1"/>
                </a:solidFill>
              </a:rPr>
            </a:br>
            <a:r>
              <a:rPr lang="de-DE" sz="1950" b="1" kern="0" smtClean="0">
                <a:solidFill>
                  <a:schemeClr val="tx1"/>
                </a:solidFill>
              </a:rPr>
              <a:t> Wärme und Kraftstoffe</a:t>
            </a:r>
          </a:p>
          <a:p>
            <a:pPr marL="342900" indent="-342900">
              <a:buClr>
                <a:srgbClr val="22724D"/>
              </a:buClr>
              <a:buFont typeface="Wingdings" panose="05000000000000000000" pitchFamily="2" charset="2"/>
              <a:buChar char="§"/>
              <a:defRPr/>
            </a:pPr>
            <a:r>
              <a:rPr lang="de-DE" sz="1950" b="1" kern="0" smtClean="0">
                <a:solidFill>
                  <a:schemeClr val="tx1"/>
                </a:solidFill>
              </a:rPr>
              <a:t> zu Luftqualität und Lärmminderung</a:t>
            </a:r>
          </a:p>
          <a:p>
            <a:pPr marL="342900" indent="-342900">
              <a:buClr>
                <a:srgbClr val="22724D"/>
              </a:buClr>
              <a:buFont typeface="Wingdings" panose="05000000000000000000" pitchFamily="2" charset="2"/>
              <a:buChar char="§"/>
              <a:defRPr/>
            </a:pPr>
            <a:r>
              <a:rPr lang="de-DE" sz="1950" b="1" kern="0" smtClean="0">
                <a:solidFill>
                  <a:schemeClr val="tx1"/>
                </a:solidFill>
              </a:rPr>
              <a:t> zur Belebung der lokalen Wirtschaft</a:t>
            </a:r>
          </a:p>
          <a:p>
            <a:pPr marL="342900" indent="-342900">
              <a:buClr>
                <a:srgbClr val="22724D"/>
              </a:buClr>
              <a:buFont typeface="Wingdings" panose="05000000000000000000" pitchFamily="2" charset="2"/>
              <a:buChar char="§"/>
              <a:defRPr/>
            </a:pPr>
            <a:r>
              <a:rPr lang="de-DE" sz="1950" b="1" kern="0" smtClean="0">
                <a:solidFill>
                  <a:schemeClr val="tx1"/>
                </a:solidFill>
              </a:rPr>
              <a:t> zur besseren Erreichbarkeit aller Alltagsziele mit umwelt-</a:t>
            </a:r>
            <a:br>
              <a:rPr lang="de-DE" sz="1950" b="1" kern="0" smtClean="0">
                <a:solidFill>
                  <a:schemeClr val="tx1"/>
                </a:solidFill>
              </a:rPr>
            </a:br>
            <a:r>
              <a:rPr lang="de-DE" sz="1950" b="1" kern="0" smtClean="0">
                <a:solidFill>
                  <a:schemeClr val="tx1"/>
                </a:solidFill>
              </a:rPr>
              <a:t> freundlichen Verkehrsmitteln</a:t>
            </a:r>
          </a:p>
          <a:p>
            <a:pPr marL="342900" indent="-342900">
              <a:buClr>
                <a:srgbClr val="22724D"/>
              </a:buClr>
              <a:buFont typeface="Wingdings" panose="05000000000000000000" pitchFamily="2" charset="2"/>
              <a:buChar char="§"/>
              <a:defRPr/>
            </a:pPr>
            <a:r>
              <a:rPr lang="de-DE" sz="1950" b="1" kern="0" smtClean="0">
                <a:solidFill>
                  <a:schemeClr val="tx1"/>
                </a:solidFill>
              </a:rPr>
              <a:t> zum Image als attraktiver und innovativer Standort für </a:t>
            </a:r>
            <a:br>
              <a:rPr lang="de-DE" sz="1950" b="1" kern="0" smtClean="0">
                <a:solidFill>
                  <a:schemeClr val="tx1"/>
                </a:solidFill>
              </a:rPr>
            </a:br>
            <a:r>
              <a:rPr lang="de-DE" sz="1950" b="1" kern="0" smtClean="0">
                <a:solidFill>
                  <a:schemeClr val="tx1"/>
                </a:solidFill>
              </a:rPr>
              <a:t> Wirtschaft und Tourismus</a:t>
            </a:r>
          </a:p>
          <a:p>
            <a:pPr marL="342900" indent="-342900">
              <a:buClr>
                <a:srgbClr val="22724D"/>
              </a:buClr>
              <a:buFont typeface="Wingdings" panose="05000000000000000000" pitchFamily="2" charset="2"/>
              <a:buChar char="§"/>
              <a:defRPr/>
            </a:pPr>
            <a:r>
              <a:rPr lang="de-DE" sz="1950" b="1" kern="0" smtClean="0">
                <a:solidFill>
                  <a:schemeClr val="tx1"/>
                </a:solidFill>
              </a:rPr>
              <a:t> zu qualifiziertem, wettbewerbsfähigen Handwerk</a:t>
            </a:r>
          </a:p>
          <a:p>
            <a:pPr marL="342900" indent="-342900">
              <a:buClr>
                <a:srgbClr val="22724D"/>
              </a:buClr>
              <a:buFont typeface="Wingdings" panose="05000000000000000000" pitchFamily="2" charset="2"/>
              <a:buChar char="§"/>
              <a:defRPr/>
            </a:pPr>
            <a:r>
              <a:rPr lang="de-DE" sz="1950" b="1" kern="0" smtClean="0">
                <a:solidFill>
                  <a:schemeClr val="tx1"/>
                </a:solidFill>
              </a:rPr>
              <a:t> zur Unabhängigkeit von Energieimporten</a:t>
            </a:r>
          </a:p>
          <a:p>
            <a:pPr marL="342900" indent="-342900">
              <a:buClr>
                <a:srgbClr val="22724D"/>
              </a:buClr>
              <a:buFont typeface="Wingdings" panose="05000000000000000000" pitchFamily="2" charset="2"/>
              <a:buChar char="§"/>
              <a:defRPr/>
            </a:pPr>
            <a:r>
              <a:rPr lang="de-DE" sz="1950" b="1" kern="0">
                <a:solidFill>
                  <a:schemeClr val="tx1"/>
                </a:solidFill>
              </a:rPr>
              <a:t>zur Gesundheit und Lebensqualität der </a:t>
            </a:r>
            <a:r>
              <a:rPr lang="de-DE" sz="1950" b="1" kern="0" err="1">
                <a:solidFill>
                  <a:schemeClr val="tx1"/>
                </a:solidFill>
              </a:rPr>
              <a:t>BürgerInnen</a:t>
            </a:r>
            <a:endParaRPr lang="de-DE" sz="1950" b="1" kern="0" smtClean="0">
              <a:solidFill>
                <a:schemeClr val="tx1"/>
              </a:solidFill>
            </a:endParaRPr>
          </a:p>
          <a:p>
            <a:pPr>
              <a:buClr>
                <a:srgbClr val="22724D"/>
              </a:buClr>
              <a:defRPr/>
            </a:pPr>
            <a:endParaRPr lang="de-DE" sz="1950" b="1" kern="0" smtClean="0">
              <a:solidFill>
                <a:schemeClr val="tx1"/>
              </a:solidFill>
            </a:endParaRPr>
          </a:p>
          <a:p>
            <a:pPr algn="ctr">
              <a:buClr>
                <a:srgbClr val="22724D"/>
              </a:buClr>
              <a:defRPr/>
            </a:pPr>
            <a:r>
              <a:rPr lang="de-DE" sz="1950" b="1" kern="0" smtClean="0">
                <a:solidFill>
                  <a:schemeClr val="tx1"/>
                </a:solidFill>
              </a:rPr>
              <a:t>somit  zur</a:t>
            </a:r>
          </a:p>
          <a:p>
            <a:pPr algn="ctr">
              <a:buClr>
                <a:srgbClr val="22724D"/>
              </a:buClr>
              <a:defRPr/>
            </a:pPr>
            <a:r>
              <a:rPr lang="de-DE" sz="1950" b="1" kern="0" smtClean="0">
                <a:solidFill>
                  <a:schemeClr val="tx1"/>
                </a:solidFill>
              </a:rPr>
              <a:t> </a:t>
            </a:r>
            <a:r>
              <a:rPr lang="de-DE" sz="1950" b="1" i="1" kern="0" smtClean="0">
                <a:solidFill>
                  <a:schemeClr val="tx1"/>
                </a:solidFill>
                <a:effectLst>
                  <a:outerShdw blurRad="38100" dist="38100" dir="2700000" algn="tl">
                    <a:srgbClr val="C0C0C0"/>
                  </a:outerShdw>
                </a:effectLst>
              </a:rPr>
              <a:t>Sicherung als attraktiver Wohn- und Wirtschaftsstandort</a:t>
            </a:r>
            <a:endParaRPr lang="de-DE" sz="1950" i="1" kern="0" smtClean="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2684909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2" eaLnBrk="1" hangingPunct="1"/>
            <a:r>
              <a:rPr lang="de-DE">
                <a:solidFill>
                  <a:srgbClr val="21724D"/>
                </a:solidFill>
              </a:rPr>
              <a:t/>
            </a:r>
            <a:br>
              <a:rPr lang="de-DE">
                <a:solidFill>
                  <a:srgbClr val="21724D"/>
                </a:solidFill>
              </a:rPr>
            </a:br>
            <a:endParaRPr lang="de-DE" sz="1600" b="0" smtClean="0">
              <a:solidFill>
                <a:schemeClr val="bg2">
                  <a:lumMod val="75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3138760516"/>
              </p:ext>
            </p:extLst>
          </p:nvPr>
        </p:nvGraphicFramePr>
        <p:xfrm>
          <a:off x="1352600" y="1412776"/>
          <a:ext cx="7403755" cy="4032448"/>
        </p:xfrm>
        <a:graphic>
          <a:graphicData uri="http://schemas.openxmlformats.org/drawingml/2006/table">
            <a:tbl>
              <a:tblPr firstRow="1" firstCol="1" bandRow="1">
                <a:tableStyleId>{5C22544A-7EE6-4342-B048-85BDC9FD1C3A}</a:tableStyleId>
              </a:tblPr>
              <a:tblGrid>
                <a:gridCol w="1584176"/>
                <a:gridCol w="5819579"/>
              </a:tblGrid>
              <a:tr h="561578">
                <a:tc>
                  <a:txBody>
                    <a:bodyPr/>
                    <a:lstStyle/>
                    <a:p>
                      <a:pPr>
                        <a:lnSpc>
                          <a:spcPct val="115000"/>
                        </a:lnSpc>
                        <a:spcAft>
                          <a:spcPts val="0"/>
                        </a:spcAft>
                      </a:pPr>
                      <a:r>
                        <a:rPr lang="de-DE" sz="1100">
                          <a:solidFill>
                            <a:srgbClr val="C00000"/>
                          </a:solidFill>
                          <a:effectLst/>
                        </a:rPr>
                        <a:t>Ziel</a:t>
                      </a:r>
                      <a:endParaRPr lang="de-DE" sz="1100">
                        <a:solidFill>
                          <a:srgbClr val="C00000"/>
                        </a:solidFill>
                        <a:effectLst/>
                        <a:latin typeface="Arial"/>
                        <a:ea typeface="Times New Roman"/>
                      </a:endParaRPr>
                    </a:p>
                  </a:txBody>
                  <a:tcPr marL="61041" marR="61041" marT="0" marB="0"/>
                </a:tc>
                <a:tc>
                  <a:txBody>
                    <a:bodyPr/>
                    <a:lstStyle/>
                    <a:p>
                      <a:pPr>
                        <a:lnSpc>
                          <a:spcPct val="115000"/>
                        </a:lnSpc>
                        <a:spcAft>
                          <a:spcPts val="0"/>
                        </a:spcAft>
                      </a:pPr>
                      <a:r>
                        <a:rPr lang="de-DE" sz="1100">
                          <a:solidFill>
                            <a:srgbClr val="C00000"/>
                          </a:solidFill>
                          <a:effectLst/>
                        </a:rPr>
                        <a:t>Erstellung einer strategischen Planungsgrundlage zum integrierten Klimaschutz für die </a:t>
                      </a:r>
                      <a:r>
                        <a:rPr lang="de-DE" sz="1100" smtClean="0">
                          <a:solidFill>
                            <a:srgbClr val="C00000"/>
                          </a:solidFill>
                          <a:effectLst/>
                        </a:rPr>
                        <a:t>Samtgemeinde sowie </a:t>
                      </a:r>
                      <a:r>
                        <a:rPr lang="de-DE" sz="1100">
                          <a:solidFill>
                            <a:srgbClr val="C00000"/>
                          </a:solidFill>
                          <a:effectLst/>
                        </a:rPr>
                        <a:t>zur Definition </a:t>
                      </a:r>
                      <a:r>
                        <a:rPr lang="de-DE" sz="1100" smtClean="0">
                          <a:solidFill>
                            <a:srgbClr val="C00000"/>
                          </a:solidFill>
                          <a:effectLst/>
                        </a:rPr>
                        <a:t>eines Klimaschutzziels</a:t>
                      </a:r>
                      <a:endParaRPr lang="de-DE" sz="1100">
                        <a:solidFill>
                          <a:srgbClr val="C00000"/>
                        </a:solidFill>
                        <a:effectLst/>
                        <a:latin typeface="Arial"/>
                        <a:ea typeface="Times New Roman"/>
                      </a:endParaRPr>
                    </a:p>
                  </a:txBody>
                  <a:tcPr marL="61041" marR="61041" marT="0" marB="0"/>
                </a:tc>
              </a:tr>
              <a:tr h="935963">
                <a:tc>
                  <a:txBody>
                    <a:bodyPr/>
                    <a:lstStyle/>
                    <a:p>
                      <a:pPr>
                        <a:lnSpc>
                          <a:spcPct val="115000"/>
                        </a:lnSpc>
                        <a:spcAft>
                          <a:spcPts val="0"/>
                        </a:spcAft>
                      </a:pPr>
                      <a:r>
                        <a:rPr lang="de-DE" sz="1100">
                          <a:solidFill>
                            <a:srgbClr val="C00000"/>
                          </a:solidFill>
                          <a:effectLst/>
                        </a:rPr>
                        <a:t>Sektoren</a:t>
                      </a:r>
                      <a:endParaRPr lang="de-DE" sz="1100">
                        <a:solidFill>
                          <a:srgbClr val="C00000"/>
                        </a:solidFill>
                        <a:effectLst/>
                        <a:latin typeface="Arial"/>
                        <a:ea typeface="Times New Roman"/>
                      </a:endParaRPr>
                    </a:p>
                  </a:txBody>
                  <a:tcPr marL="61041" marR="61041" marT="0" marB="0"/>
                </a:tc>
                <a:tc>
                  <a:txBody>
                    <a:bodyPr/>
                    <a:lstStyle/>
                    <a:p>
                      <a:pPr>
                        <a:lnSpc>
                          <a:spcPct val="115000"/>
                        </a:lnSpc>
                        <a:spcAft>
                          <a:spcPts val="0"/>
                        </a:spcAft>
                      </a:pPr>
                      <a:r>
                        <a:rPr lang="de-DE" sz="1100">
                          <a:effectLst/>
                        </a:rPr>
                        <a:t>Mehrere Sektoren werden betrachtet, mindestens jedoch die relevanten Sektoren eigene Liegenschaften, die Straßenbeleuchtung, private Haushalte, Gewerbe, Handel und Dienstleistungen, Industrie, Verkehr, Abwasser und Abfall.</a:t>
                      </a:r>
                      <a:endParaRPr lang="de-DE" sz="1100">
                        <a:effectLst/>
                        <a:latin typeface="Arial"/>
                        <a:ea typeface="Times New Roman"/>
                      </a:endParaRPr>
                    </a:p>
                  </a:txBody>
                  <a:tcPr marL="61041" marR="61041" marT="0" marB="0"/>
                </a:tc>
              </a:tr>
              <a:tr h="1310349">
                <a:tc>
                  <a:txBody>
                    <a:bodyPr/>
                    <a:lstStyle/>
                    <a:p>
                      <a:pPr>
                        <a:lnSpc>
                          <a:spcPct val="115000"/>
                        </a:lnSpc>
                        <a:spcAft>
                          <a:spcPts val="0"/>
                        </a:spcAft>
                      </a:pPr>
                      <a:r>
                        <a:rPr lang="de-DE" sz="1100">
                          <a:solidFill>
                            <a:srgbClr val="C00000"/>
                          </a:solidFill>
                          <a:effectLst/>
                        </a:rPr>
                        <a:t>Akteursbeteiligung</a:t>
                      </a:r>
                      <a:endParaRPr lang="de-DE" sz="1100">
                        <a:solidFill>
                          <a:srgbClr val="C00000"/>
                        </a:solidFill>
                        <a:effectLst/>
                        <a:latin typeface="Arial"/>
                        <a:ea typeface="Times New Roman"/>
                      </a:endParaRPr>
                    </a:p>
                  </a:txBody>
                  <a:tcPr marL="61041" marR="61041" marT="0" marB="0"/>
                </a:tc>
                <a:tc>
                  <a:txBody>
                    <a:bodyPr/>
                    <a:lstStyle/>
                    <a:p>
                      <a:pPr>
                        <a:lnSpc>
                          <a:spcPct val="115000"/>
                        </a:lnSpc>
                        <a:spcAft>
                          <a:spcPts val="0"/>
                        </a:spcAft>
                      </a:pPr>
                      <a:r>
                        <a:rPr lang="de-DE" sz="1100">
                          <a:effectLst/>
                        </a:rPr>
                        <a:t>Für die erfolgreiche Umsetzung des Klimaschutzkonzeptes ist es notwendig, die betroffenen Verwaltungseinheiten, Investoren, Energieversorger oder Interessenverbände wie Handwerkskammern und Umweltverbände sowie die Bevölkerung einzubinden. </a:t>
                      </a:r>
                      <a:r>
                        <a:rPr lang="de-DE" sz="1100" smtClean="0">
                          <a:effectLst/>
                        </a:rPr>
                        <a:t>Bei </a:t>
                      </a:r>
                      <a:r>
                        <a:rPr lang="de-DE" sz="1100">
                          <a:effectLst/>
                        </a:rPr>
                        <a:t>der Erstellung des Konzeptes </a:t>
                      </a:r>
                      <a:r>
                        <a:rPr lang="de-DE" sz="1100" smtClean="0">
                          <a:effectLst/>
                        </a:rPr>
                        <a:t>wird gemeinsam </a:t>
                      </a:r>
                      <a:r>
                        <a:rPr lang="de-DE" sz="1100">
                          <a:effectLst/>
                        </a:rPr>
                        <a:t>ein Leitbild entwickelt und die umzusetzenden Maßnahmen </a:t>
                      </a:r>
                      <a:r>
                        <a:rPr lang="de-DE" sz="1100" smtClean="0">
                          <a:effectLst/>
                        </a:rPr>
                        <a:t>ausgewählt.</a:t>
                      </a:r>
                      <a:endParaRPr lang="de-DE" sz="1100">
                        <a:effectLst/>
                        <a:latin typeface="Arial"/>
                        <a:ea typeface="Times New Roman"/>
                      </a:endParaRPr>
                    </a:p>
                  </a:txBody>
                  <a:tcPr marL="61041" marR="61041" marT="0" marB="0"/>
                </a:tc>
              </a:tr>
              <a:tr h="1224558">
                <a:tc>
                  <a:txBody>
                    <a:bodyPr/>
                    <a:lstStyle/>
                    <a:p>
                      <a:pPr>
                        <a:lnSpc>
                          <a:spcPct val="115000"/>
                        </a:lnSpc>
                        <a:spcAft>
                          <a:spcPts val="0"/>
                        </a:spcAft>
                      </a:pPr>
                      <a:r>
                        <a:rPr lang="de-DE" sz="1100">
                          <a:solidFill>
                            <a:srgbClr val="C00000"/>
                          </a:solidFill>
                          <a:effectLst/>
                        </a:rPr>
                        <a:t>Inhalte</a:t>
                      </a:r>
                      <a:endParaRPr lang="de-DE" sz="1100">
                        <a:solidFill>
                          <a:srgbClr val="C00000"/>
                        </a:solidFill>
                        <a:effectLst/>
                        <a:latin typeface="Arial"/>
                        <a:ea typeface="Times New Roman"/>
                      </a:endParaRPr>
                    </a:p>
                  </a:txBody>
                  <a:tcPr marL="61041" marR="61041" marT="0" marB="0"/>
                </a:tc>
                <a:tc>
                  <a:txBody>
                    <a:bodyPr/>
                    <a:lstStyle/>
                    <a:p>
                      <a:pPr>
                        <a:lnSpc>
                          <a:spcPct val="115000"/>
                        </a:lnSpc>
                        <a:spcAft>
                          <a:spcPts val="0"/>
                        </a:spcAft>
                      </a:pPr>
                      <a:r>
                        <a:rPr lang="de-DE" sz="1100">
                          <a:effectLst/>
                        </a:rPr>
                        <a:t>Darstellung der Ist-Situation durch </a:t>
                      </a:r>
                      <a:r>
                        <a:rPr lang="de-DE" sz="1100" smtClean="0">
                          <a:effectLst/>
                        </a:rPr>
                        <a:t>Energie- </a:t>
                      </a:r>
                      <a:r>
                        <a:rPr lang="de-DE" sz="1100">
                          <a:effectLst/>
                        </a:rPr>
                        <a:t>und </a:t>
                      </a:r>
                      <a:r>
                        <a:rPr lang="de-DE" sz="1100" smtClean="0">
                          <a:effectLst/>
                        </a:rPr>
                        <a:t>CO2-Bilanzen</a:t>
                      </a:r>
                      <a:r>
                        <a:rPr lang="de-DE" sz="1100" baseline="0" smtClean="0">
                          <a:effectLst/>
                        </a:rPr>
                        <a:t> </a:t>
                      </a:r>
                      <a:r>
                        <a:rPr lang="de-DE" sz="1100" smtClean="0">
                          <a:effectLst/>
                        </a:rPr>
                        <a:t>sowie </a:t>
                      </a:r>
                      <a:r>
                        <a:rPr lang="de-DE" sz="1100">
                          <a:effectLst/>
                        </a:rPr>
                        <a:t>durch ein Rückblick auf bereits ein- und durchgeführte Klimaschutzaktivitäten, Erstellung </a:t>
                      </a:r>
                      <a:r>
                        <a:rPr lang="de-DE" sz="1100" smtClean="0">
                          <a:effectLst/>
                        </a:rPr>
                        <a:t>von Potenzialanalysen. </a:t>
                      </a:r>
                      <a:r>
                        <a:rPr lang="de-DE" sz="1100">
                          <a:effectLst/>
                        </a:rPr>
                        <a:t>Entwicklung eines Maßnahmenkataloges mit Prioritätensetzung und Ermittlung haushaltstechnischer Auswirkungen. Skizzieren von Controlling-Möglichkeiten sowie von Maßnahmen zur Öffentlichkeitsarbeit.</a:t>
                      </a:r>
                      <a:endParaRPr lang="de-DE" sz="1100">
                        <a:effectLst/>
                        <a:latin typeface="Arial"/>
                        <a:ea typeface="Times New Roman"/>
                      </a:endParaRPr>
                    </a:p>
                  </a:txBody>
                  <a:tcPr marL="61041" marR="61041" marT="0" marB="0"/>
                </a:tc>
              </a:tr>
            </a:tbl>
          </a:graphicData>
        </a:graphic>
      </p:graphicFrame>
      <p:sp>
        <p:nvSpPr>
          <p:cNvPr id="2" name="Rechteck 1"/>
          <p:cNvSpPr/>
          <p:nvPr/>
        </p:nvSpPr>
        <p:spPr>
          <a:xfrm>
            <a:off x="1352600" y="512676"/>
            <a:ext cx="3305713" cy="400110"/>
          </a:xfrm>
          <a:prstGeom prst="rect">
            <a:avLst/>
          </a:prstGeom>
        </p:spPr>
        <p:txBody>
          <a:bodyPr wrap="none">
            <a:spAutoFit/>
          </a:bodyPr>
          <a:lstStyle/>
          <a:p>
            <a:r>
              <a:rPr lang="de-DE" sz="2000" b="1" kern="0" smtClean="0">
                <a:solidFill>
                  <a:srgbClr val="22724D"/>
                </a:solidFill>
                <a:latin typeface="Arial"/>
              </a:rPr>
              <a:t>Klimaschutzkonzept 2014</a:t>
            </a:r>
            <a:endParaRPr lang="de-DE" sz="2000"/>
          </a:p>
        </p:txBody>
      </p:sp>
    </p:spTree>
    <p:extLst>
      <p:ext uri="{BB962C8B-B14F-4D97-AF65-F5344CB8AC3E}">
        <p14:creationId xmlns:p14="http://schemas.microsoft.com/office/powerpoint/2010/main" val="44479118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Agenda Auftaktveranstaltung 21.01.2014</a:t>
            </a:r>
            <a:endParaRPr lang="de-DE"/>
          </a:p>
        </p:txBody>
      </p:sp>
      <p:sp>
        <p:nvSpPr>
          <p:cNvPr id="3" name="Inhaltsplatzhalter 2"/>
          <p:cNvSpPr>
            <a:spLocks noGrp="1"/>
          </p:cNvSpPr>
          <p:nvPr>
            <p:ph idx="1"/>
          </p:nvPr>
        </p:nvSpPr>
        <p:spPr/>
        <p:txBody>
          <a:bodyPr/>
          <a:lstStyle/>
          <a:p>
            <a:endParaRPr lang="de-DE">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Aufgaben der NLG </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Inhalte und Aufgaben des Klimaschutzkonzepts</a:t>
            </a:r>
          </a:p>
          <a:p>
            <a:pPr marL="457200" indent="-457200">
              <a:buFont typeface="Wingdings" panose="05000000000000000000" pitchFamily="2" charset="2"/>
              <a:buChar char="§"/>
            </a:pPr>
            <a:r>
              <a:rPr lang="de-DE" sz="2800" b="1" smtClean="0">
                <a:solidFill>
                  <a:srgbClr val="800000"/>
                </a:solidFill>
                <a:effectLst>
                  <a:outerShdw blurRad="38100" dist="38100" dir="2700000" algn="tl">
                    <a:srgbClr val="000000">
                      <a:alpha val="43137"/>
                    </a:srgbClr>
                  </a:outerShdw>
                </a:effectLst>
                <a:latin typeface="Arial" pitchFamily="34" charset="0"/>
                <a:cs typeface="Arial" pitchFamily="34" charset="0"/>
              </a:rPr>
              <a:t>Beispiele für Datenerfassung </a:t>
            </a:r>
            <a:r>
              <a:rPr lang="de-DE" sz="2800" b="1">
                <a:solidFill>
                  <a:srgbClr val="800000"/>
                </a:solidFill>
                <a:effectLst>
                  <a:outerShdw blurRad="38100" dist="38100" dir="2700000" algn="tl">
                    <a:srgbClr val="000000">
                      <a:alpha val="43137"/>
                    </a:srgbClr>
                  </a:outerShdw>
                </a:effectLst>
                <a:latin typeface="Arial" pitchFamily="34" charset="0"/>
                <a:cs typeface="Arial" pitchFamily="34" charset="0"/>
              </a:rPr>
              <a:t>und -auswertung</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Beteiligung </a:t>
            </a:r>
            <a:r>
              <a:rPr lang="de-DE" sz="2600" b="1" smtClean="0">
                <a:solidFill>
                  <a:srgbClr val="800000"/>
                </a:solidFill>
                <a:latin typeface="Arial" pitchFamily="34" charset="0"/>
                <a:cs typeface="Arial" pitchFamily="34" charset="0"/>
              </a:rPr>
              <a:t>von Akteuren</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Vorstellung Arbeitsthemen</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Bildung von zwei Arbeitskreisen</a:t>
            </a:r>
          </a:p>
          <a:p>
            <a:endParaRPr lang="de-DE"/>
          </a:p>
        </p:txBody>
      </p:sp>
    </p:spTree>
    <p:extLst>
      <p:ext uri="{BB962C8B-B14F-4D97-AF65-F5344CB8AC3E}">
        <p14:creationId xmlns:p14="http://schemas.microsoft.com/office/powerpoint/2010/main" val="109736628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Stromproduktion aus erneuerbaren Energien</a:t>
            </a:r>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12524716"/>
              </p:ext>
            </p:extLst>
          </p:nvPr>
        </p:nvGraphicFramePr>
        <p:xfrm>
          <a:off x="574574" y="1340768"/>
          <a:ext cx="8536756" cy="3558764"/>
        </p:xfrm>
        <a:graphic>
          <a:graphicData uri="http://schemas.openxmlformats.org/drawingml/2006/table">
            <a:tbl>
              <a:tblPr firstRow="1" bandRow="1">
                <a:tableStyleId>{D7AC3CCA-C797-4891-BE02-D94E43425B78}</a:tableStyleId>
              </a:tblPr>
              <a:tblGrid>
                <a:gridCol w="1407964"/>
                <a:gridCol w="1509862"/>
                <a:gridCol w="1458913"/>
                <a:gridCol w="1458913"/>
                <a:gridCol w="1584980"/>
                <a:gridCol w="1116124"/>
              </a:tblGrid>
              <a:tr h="560182">
                <a:tc>
                  <a:txBody>
                    <a:bodyPr/>
                    <a:lstStyle/>
                    <a:p>
                      <a:endParaRPr lang="de-DE"/>
                    </a:p>
                  </a:txBody>
                  <a:tcPr>
                    <a:solidFill>
                      <a:srgbClr val="FFFF99">
                        <a:alpha val="43137"/>
                      </a:srgbClr>
                    </a:solidFill>
                  </a:tcPr>
                </a:tc>
                <a:tc>
                  <a:txBody>
                    <a:bodyPr/>
                    <a:lstStyle/>
                    <a:p>
                      <a:r>
                        <a:rPr lang="de-DE" smtClean="0"/>
                        <a:t>Bröckel</a:t>
                      </a:r>
                      <a:endParaRPr lang="de-DE"/>
                    </a:p>
                  </a:txBody>
                  <a:tcPr>
                    <a:solidFill>
                      <a:srgbClr val="FFFF99">
                        <a:alpha val="43137"/>
                      </a:srgbClr>
                    </a:solidFill>
                  </a:tcPr>
                </a:tc>
                <a:tc>
                  <a:txBody>
                    <a:bodyPr/>
                    <a:lstStyle/>
                    <a:p>
                      <a:r>
                        <a:rPr lang="de-DE" smtClean="0"/>
                        <a:t>Eicklingen</a:t>
                      </a:r>
                      <a:endParaRPr lang="de-DE"/>
                    </a:p>
                  </a:txBody>
                  <a:tcPr>
                    <a:solidFill>
                      <a:srgbClr val="FFFF99">
                        <a:alpha val="43137"/>
                      </a:srgbClr>
                    </a:solidFill>
                  </a:tcPr>
                </a:tc>
                <a:tc>
                  <a:txBody>
                    <a:bodyPr/>
                    <a:lstStyle/>
                    <a:p>
                      <a:r>
                        <a:rPr lang="de-DE" smtClean="0"/>
                        <a:t>Langlingen</a:t>
                      </a:r>
                      <a:endParaRPr lang="de-DE"/>
                    </a:p>
                  </a:txBody>
                  <a:tcPr>
                    <a:solidFill>
                      <a:srgbClr val="FFFF99">
                        <a:alpha val="43137"/>
                      </a:srgbClr>
                    </a:solidFill>
                  </a:tcPr>
                </a:tc>
                <a:tc>
                  <a:txBody>
                    <a:bodyPr/>
                    <a:lstStyle/>
                    <a:p>
                      <a:r>
                        <a:rPr lang="de-DE" smtClean="0"/>
                        <a:t>Wienhausen</a:t>
                      </a:r>
                      <a:endParaRPr lang="de-DE"/>
                    </a:p>
                  </a:txBody>
                  <a:tcPr>
                    <a:solidFill>
                      <a:srgbClr val="FFFF99">
                        <a:alpha val="43137"/>
                      </a:srgbClr>
                    </a:solidFill>
                  </a:tcPr>
                </a:tc>
                <a:tc>
                  <a:txBody>
                    <a:bodyPr/>
                    <a:lstStyle/>
                    <a:p>
                      <a:r>
                        <a:rPr lang="de-DE" smtClean="0"/>
                        <a:t>Summe</a:t>
                      </a:r>
                      <a:endParaRPr lang="de-DE"/>
                    </a:p>
                  </a:txBody>
                  <a:tcPr>
                    <a:solidFill>
                      <a:srgbClr val="FFFF99">
                        <a:alpha val="43137"/>
                      </a:srgbClr>
                    </a:solidFill>
                  </a:tcPr>
                </a:tc>
              </a:tr>
              <a:tr h="560182">
                <a:tc>
                  <a:txBody>
                    <a:bodyPr/>
                    <a:lstStyle/>
                    <a:p>
                      <a:r>
                        <a:rPr lang="de-DE" smtClean="0"/>
                        <a:t>Solarstrom</a:t>
                      </a:r>
                    </a:p>
                    <a:p>
                      <a:r>
                        <a:rPr lang="de-DE" sz="1600" smtClean="0"/>
                        <a:t>[MWh/</a:t>
                      </a:r>
                      <a:r>
                        <a:rPr lang="de-DE" sz="1600" baseline="0" smtClean="0"/>
                        <a:t> a]</a:t>
                      </a:r>
                      <a:endParaRPr lang="de-DE" sz="1600"/>
                    </a:p>
                  </a:txBody>
                  <a:tcPr>
                    <a:solidFill>
                      <a:srgbClr val="FFFF99">
                        <a:alpha val="43137"/>
                      </a:srgbClr>
                    </a:solidFill>
                  </a:tcPr>
                </a:tc>
                <a:tc>
                  <a:txBody>
                    <a:bodyPr/>
                    <a:lstStyle/>
                    <a:p>
                      <a:pPr algn="r"/>
                      <a:r>
                        <a:rPr lang="de-DE" smtClean="0"/>
                        <a:t>715</a:t>
                      </a:r>
                      <a:endParaRPr lang="de-DE"/>
                    </a:p>
                  </a:txBody>
                  <a:tcPr anchor="ctr">
                    <a:solidFill>
                      <a:srgbClr val="FFFF99">
                        <a:alpha val="43137"/>
                      </a:srgbClr>
                    </a:solidFill>
                  </a:tcPr>
                </a:tc>
                <a:tc>
                  <a:txBody>
                    <a:bodyPr/>
                    <a:lstStyle/>
                    <a:p>
                      <a:pPr algn="r"/>
                      <a:r>
                        <a:rPr lang="de-DE" smtClean="0"/>
                        <a:t>1.532</a:t>
                      </a:r>
                      <a:endParaRPr lang="de-DE"/>
                    </a:p>
                  </a:txBody>
                  <a:tcPr anchor="ctr">
                    <a:solidFill>
                      <a:srgbClr val="FFFF99">
                        <a:alpha val="43137"/>
                      </a:srgbClr>
                    </a:solidFill>
                  </a:tcPr>
                </a:tc>
                <a:tc>
                  <a:txBody>
                    <a:bodyPr/>
                    <a:lstStyle/>
                    <a:p>
                      <a:pPr algn="r"/>
                      <a:r>
                        <a:rPr lang="de-DE" smtClean="0"/>
                        <a:t>1.453</a:t>
                      </a:r>
                      <a:endParaRPr lang="de-DE"/>
                    </a:p>
                  </a:txBody>
                  <a:tcPr anchor="ctr">
                    <a:solidFill>
                      <a:srgbClr val="FFFF99">
                        <a:alpha val="43137"/>
                      </a:srgbClr>
                    </a:solidFill>
                  </a:tcPr>
                </a:tc>
                <a:tc>
                  <a:txBody>
                    <a:bodyPr/>
                    <a:lstStyle/>
                    <a:p>
                      <a:pPr algn="r"/>
                      <a:r>
                        <a:rPr lang="de-DE" smtClean="0"/>
                        <a:t>1.356</a:t>
                      </a:r>
                      <a:endParaRPr lang="de-DE"/>
                    </a:p>
                  </a:txBody>
                  <a:tcPr anchor="ctr">
                    <a:solidFill>
                      <a:srgbClr val="FFFF99">
                        <a:alpha val="43137"/>
                      </a:srgbClr>
                    </a:solidFill>
                  </a:tcPr>
                </a:tc>
                <a:tc>
                  <a:txBody>
                    <a:bodyPr/>
                    <a:lstStyle/>
                    <a:p>
                      <a:pPr algn="r"/>
                      <a:r>
                        <a:rPr lang="de-DE" smtClean="0"/>
                        <a:t>5.056</a:t>
                      </a:r>
                      <a:endParaRPr lang="de-DE"/>
                    </a:p>
                  </a:txBody>
                  <a:tcPr anchor="ctr">
                    <a:solidFill>
                      <a:srgbClr val="FFFF99">
                        <a:alpha val="43137"/>
                      </a:srgbClr>
                    </a:solidFill>
                  </a:tcPr>
                </a:tc>
              </a:tr>
              <a:tr h="560182">
                <a:tc>
                  <a:txBody>
                    <a:bodyPr/>
                    <a:lstStyle/>
                    <a:p>
                      <a:r>
                        <a:rPr lang="de-DE" smtClean="0"/>
                        <a:t>Windkraft</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[MWh/</a:t>
                      </a:r>
                      <a:r>
                        <a:rPr lang="de-DE" sz="1600" baseline="0" smtClean="0"/>
                        <a:t> a]</a:t>
                      </a:r>
                      <a:endParaRPr lang="de-DE" sz="1600"/>
                    </a:p>
                  </a:txBody>
                  <a:tcPr>
                    <a:solidFill>
                      <a:srgbClr val="FFFF99">
                        <a:alpha val="43137"/>
                      </a:srgbClr>
                    </a:solidFill>
                  </a:tcPr>
                </a:tc>
                <a:tc>
                  <a:txBody>
                    <a:bodyPr/>
                    <a:lstStyle/>
                    <a:p>
                      <a:pPr algn="r"/>
                      <a:r>
                        <a:rPr lang="de-DE" smtClean="0"/>
                        <a:t>18.520</a:t>
                      </a:r>
                      <a:endParaRPr lang="de-DE"/>
                    </a:p>
                  </a:txBody>
                  <a:tcPr anchor="ctr">
                    <a:solidFill>
                      <a:srgbClr val="FFFF99">
                        <a:alpha val="43137"/>
                      </a:srgbClr>
                    </a:solidFill>
                  </a:tcPr>
                </a:tc>
                <a:tc>
                  <a:txBody>
                    <a:bodyPr/>
                    <a:lstStyle/>
                    <a:p>
                      <a:pPr algn="r"/>
                      <a:r>
                        <a:rPr lang="de-DE" smtClean="0"/>
                        <a:t>2.668</a:t>
                      </a:r>
                      <a:endParaRPr lang="de-DE"/>
                    </a:p>
                  </a:txBody>
                  <a:tcPr anchor="ctr">
                    <a:solidFill>
                      <a:srgbClr val="FFFF99">
                        <a:alpha val="43137"/>
                      </a:srgbClr>
                    </a:solidFill>
                  </a:tcPr>
                </a:tc>
                <a:tc>
                  <a:txBody>
                    <a:bodyPr/>
                    <a:lstStyle/>
                    <a:p>
                      <a:pPr algn="r"/>
                      <a:r>
                        <a:rPr lang="de-DE" smtClean="0"/>
                        <a:t>3.632</a:t>
                      </a:r>
                      <a:endParaRPr lang="de-DE"/>
                    </a:p>
                  </a:txBody>
                  <a:tcPr anchor="ctr">
                    <a:solidFill>
                      <a:srgbClr val="FFFF99">
                        <a:alpha val="43137"/>
                      </a:srgbClr>
                    </a:solidFill>
                  </a:tcPr>
                </a:tc>
                <a:tc>
                  <a:txBody>
                    <a:bodyPr/>
                    <a:lstStyle/>
                    <a:p>
                      <a:pPr algn="r"/>
                      <a:r>
                        <a:rPr lang="de-DE" smtClean="0"/>
                        <a:t>0</a:t>
                      </a:r>
                      <a:endParaRPr lang="de-DE"/>
                    </a:p>
                  </a:txBody>
                  <a:tcPr anchor="ctr">
                    <a:solidFill>
                      <a:srgbClr val="FFFF99">
                        <a:alpha val="43137"/>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mtClean="0"/>
                        <a:t>24.820</a:t>
                      </a:r>
                      <a:endParaRPr lang="de-DE"/>
                    </a:p>
                  </a:txBody>
                  <a:tcPr anchor="ctr">
                    <a:solidFill>
                      <a:srgbClr val="FFFF99">
                        <a:alpha val="43137"/>
                      </a:srgbClr>
                    </a:solidFill>
                  </a:tcPr>
                </a:tc>
              </a:tr>
              <a:tr h="560182">
                <a:tc>
                  <a:txBody>
                    <a:bodyPr/>
                    <a:lstStyle/>
                    <a:p>
                      <a:r>
                        <a:rPr lang="de-DE" smtClean="0"/>
                        <a:t>Wasserkraft</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[MWh/</a:t>
                      </a:r>
                      <a:r>
                        <a:rPr lang="de-DE" sz="1600" baseline="0" smtClean="0"/>
                        <a:t> a]</a:t>
                      </a:r>
                      <a:endParaRPr lang="de-DE" sz="1600"/>
                    </a:p>
                  </a:txBody>
                  <a:tcPr>
                    <a:solidFill>
                      <a:srgbClr val="FFFF99">
                        <a:alpha val="43137"/>
                      </a:srgbClr>
                    </a:solidFill>
                  </a:tcPr>
                </a:tc>
                <a:tc>
                  <a:txBody>
                    <a:bodyPr/>
                    <a:lstStyle/>
                    <a:p>
                      <a:pPr algn="r"/>
                      <a:r>
                        <a:rPr lang="de-DE" smtClean="0"/>
                        <a:t>0</a:t>
                      </a:r>
                      <a:endParaRPr lang="de-DE"/>
                    </a:p>
                  </a:txBody>
                  <a:tcPr anchor="ctr">
                    <a:solidFill>
                      <a:srgbClr val="FFFF99">
                        <a:alpha val="43137"/>
                      </a:srgbClr>
                    </a:solidFill>
                  </a:tcPr>
                </a:tc>
                <a:tc>
                  <a:txBody>
                    <a:bodyPr/>
                    <a:lstStyle/>
                    <a:p>
                      <a:pPr algn="r"/>
                      <a:r>
                        <a:rPr lang="de-DE" smtClean="0"/>
                        <a:t>0</a:t>
                      </a:r>
                      <a:endParaRPr lang="de-DE"/>
                    </a:p>
                  </a:txBody>
                  <a:tcPr anchor="ctr">
                    <a:solidFill>
                      <a:srgbClr val="FFFF99">
                        <a:alpha val="43137"/>
                      </a:srgbClr>
                    </a:solidFill>
                  </a:tcPr>
                </a:tc>
                <a:tc>
                  <a:txBody>
                    <a:bodyPr/>
                    <a:lstStyle/>
                    <a:p>
                      <a:pPr algn="r"/>
                      <a:r>
                        <a:rPr lang="de-DE" smtClean="0"/>
                        <a:t>0</a:t>
                      </a:r>
                      <a:endParaRPr lang="de-DE"/>
                    </a:p>
                  </a:txBody>
                  <a:tcPr anchor="ctr">
                    <a:solidFill>
                      <a:srgbClr val="FFFF99">
                        <a:alpha val="43137"/>
                      </a:srgbClr>
                    </a:solidFill>
                  </a:tcPr>
                </a:tc>
                <a:tc>
                  <a:txBody>
                    <a:bodyPr/>
                    <a:lstStyle/>
                    <a:p>
                      <a:pPr algn="r"/>
                      <a:r>
                        <a:rPr lang="de-DE" smtClean="0"/>
                        <a:t>78</a:t>
                      </a:r>
                      <a:endParaRPr lang="de-DE"/>
                    </a:p>
                  </a:txBody>
                  <a:tcPr anchor="ctr">
                    <a:solidFill>
                      <a:srgbClr val="FFFF99">
                        <a:alpha val="43137"/>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mtClean="0"/>
                        <a:t>78</a:t>
                      </a:r>
                      <a:endParaRPr lang="de-DE"/>
                    </a:p>
                  </a:txBody>
                  <a:tcPr anchor="ctr">
                    <a:solidFill>
                      <a:srgbClr val="FFFF99">
                        <a:alpha val="43137"/>
                      </a:srgbClr>
                    </a:solidFill>
                  </a:tcPr>
                </a:tc>
              </a:tr>
              <a:tr h="560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mtClean="0"/>
                        <a:t>Biomasse</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[MWh/</a:t>
                      </a:r>
                      <a:r>
                        <a:rPr lang="de-DE" sz="1600" baseline="0" smtClean="0"/>
                        <a:t> a]</a:t>
                      </a:r>
                      <a:endParaRPr lang="de-DE" sz="1600"/>
                    </a:p>
                  </a:txBody>
                  <a:tcPr>
                    <a:solidFill>
                      <a:srgbClr val="FFFF99">
                        <a:alpha val="43137"/>
                      </a:srgbClr>
                    </a:solidFill>
                  </a:tcPr>
                </a:tc>
                <a:tc>
                  <a:txBody>
                    <a:bodyPr/>
                    <a:lstStyle/>
                    <a:p>
                      <a:pPr algn="r"/>
                      <a:r>
                        <a:rPr lang="de-DE" smtClean="0"/>
                        <a:t>0</a:t>
                      </a:r>
                      <a:endParaRPr lang="de-DE"/>
                    </a:p>
                  </a:txBody>
                  <a:tcPr anchor="ctr">
                    <a:solidFill>
                      <a:srgbClr val="FFFF99">
                        <a:alpha val="43137"/>
                      </a:srgbClr>
                    </a:solidFill>
                  </a:tcPr>
                </a:tc>
                <a:tc>
                  <a:txBody>
                    <a:bodyPr/>
                    <a:lstStyle/>
                    <a:p>
                      <a:pPr algn="r"/>
                      <a:r>
                        <a:rPr lang="de-DE" smtClean="0"/>
                        <a:t>5.484</a:t>
                      </a:r>
                      <a:endParaRPr lang="de-DE"/>
                    </a:p>
                  </a:txBody>
                  <a:tcPr anchor="ctr">
                    <a:solidFill>
                      <a:srgbClr val="FFFF99">
                        <a:alpha val="43137"/>
                      </a:srgbClr>
                    </a:solidFill>
                  </a:tcPr>
                </a:tc>
                <a:tc>
                  <a:txBody>
                    <a:bodyPr/>
                    <a:lstStyle/>
                    <a:p>
                      <a:pPr algn="r"/>
                      <a:r>
                        <a:rPr lang="de-DE" smtClean="0"/>
                        <a:t>24.656</a:t>
                      </a:r>
                      <a:endParaRPr lang="de-DE"/>
                    </a:p>
                  </a:txBody>
                  <a:tcPr anchor="ctr">
                    <a:solidFill>
                      <a:srgbClr val="FFFF99">
                        <a:alpha val="43137"/>
                      </a:srgbClr>
                    </a:solidFill>
                  </a:tcPr>
                </a:tc>
                <a:tc>
                  <a:txBody>
                    <a:bodyPr/>
                    <a:lstStyle/>
                    <a:p>
                      <a:pPr algn="r"/>
                      <a:r>
                        <a:rPr lang="de-DE" smtClean="0"/>
                        <a:t>7.771</a:t>
                      </a:r>
                      <a:endParaRPr lang="de-DE"/>
                    </a:p>
                  </a:txBody>
                  <a:tcPr anchor="ctr">
                    <a:solidFill>
                      <a:srgbClr val="FFFF99">
                        <a:alpha val="43137"/>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mtClean="0"/>
                        <a:t>37.911</a:t>
                      </a:r>
                      <a:endParaRPr lang="de-DE"/>
                    </a:p>
                  </a:txBody>
                  <a:tcPr anchor="ctr">
                    <a:solidFill>
                      <a:srgbClr val="FFFF99">
                        <a:alpha val="43137"/>
                      </a:srgbClr>
                    </a:solidFill>
                  </a:tcPr>
                </a:tc>
              </a:tr>
              <a:tr h="560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Summe</a:t>
                      </a:r>
                      <a:endParaRPr lang="de-DE" sz="1600"/>
                    </a:p>
                  </a:txBody>
                  <a:tcPr>
                    <a:solidFill>
                      <a:srgbClr val="FFFF99">
                        <a:alpha val="43137"/>
                      </a:srgbClr>
                    </a:solidFill>
                  </a:tcPr>
                </a:tc>
                <a:tc>
                  <a:txBody>
                    <a:bodyPr/>
                    <a:lstStyle/>
                    <a:p>
                      <a:pPr algn="r"/>
                      <a:r>
                        <a:rPr lang="de-DE" b="1" smtClean="0"/>
                        <a:t>19.236</a:t>
                      </a:r>
                      <a:endParaRPr lang="de-DE" b="1"/>
                    </a:p>
                  </a:txBody>
                  <a:tcPr anchor="ctr">
                    <a:solidFill>
                      <a:srgbClr val="FFFF99">
                        <a:alpha val="43137"/>
                      </a:srgbClr>
                    </a:solidFill>
                  </a:tcPr>
                </a:tc>
                <a:tc>
                  <a:txBody>
                    <a:bodyPr/>
                    <a:lstStyle/>
                    <a:p>
                      <a:pPr algn="r"/>
                      <a:r>
                        <a:rPr lang="de-DE" b="1" smtClean="0"/>
                        <a:t>9.685</a:t>
                      </a:r>
                      <a:endParaRPr lang="de-DE" b="1"/>
                    </a:p>
                  </a:txBody>
                  <a:tcPr anchor="ctr">
                    <a:solidFill>
                      <a:srgbClr val="FFFF99">
                        <a:alpha val="43137"/>
                      </a:srgbClr>
                    </a:solidFill>
                  </a:tcPr>
                </a:tc>
                <a:tc>
                  <a:txBody>
                    <a:bodyPr/>
                    <a:lstStyle/>
                    <a:p>
                      <a:pPr algn="r"/>
                      <a:r>
                        <a:rPr lang="de-DE" b="1" smtClean="0"/>
                        <a:t>29.742</a:t>
                      </a:r>
                      <a:endParaRPr lang="de-DE" b="1"/>
                    </a:p>
                  </a:txBody>
                  <a:tcPr anchor="ctr">
                    <a:solidFill>
                      <a:srgbClr val="FFFF99">
                        <a:alpha val="43137"/>
                      </a:srgbClr>
                    </a:solidFill>
                  </a:tcPr>
                </a:tc>
                <a:tc>
                  <a:txBody>
                    <a:bodyPr/>
                    <a:lstStyle/>
                    <a:p>
                      <a:pPr algn="r"/>
                      <a:r>
                        <a:rPr lang="de-DE" b="1" smtClean="0"/>
                        <a:t>9.205</a:t>
                      </a:r>
                      <a:endParaRPr lang="de-DE" b="1"/>
                    </a:p>
                  </a:txBody>
                  <a:tcPr anchor="ctr">
                    <a:solidFill>
                      <a:srgbClr val="FFFF99">
                        <a:alpha val="43137"/>
                      </a:srgbClr>
                    </a:solidFill>
                  </a:tcPr>
                </a:tc>
                <a:tc>
                  <a:txBody>
                    <a:bodyPr/>
                    <a:lstStyle/>
                    <a:p>
                      <a:pPr algn="r" fontAlgn="ctr"/>
                      <a:r>
                        <a:rPr lang="de-DE" sz="1800" b="1" i="0" u="none" strike="noStrike">
                          <a:solidFill>
                            <a:srgbClr val="000000"/>
                          </a:solidFill>
                          <a:effectLst/>
                          <a:latin typeface="Arial"/>
                        </a:rPr>
                        <a:t>67.868</a:t>
                      </a:r>
                    </a:p>
                  </a:txBody>
                  <a:tcPr marL="9525" marR="9525" marT="9525" marB="0" anchor="ctr">
                    <a:solidFill>
                      <a:srgbClr val="FFFF99">
                        <a:alpha val="43137"/>
                      </a:srgbClr>
                    </a:solidFill>
                  </a:tcPr>
                </a:tc>
              </a:tr>
            </a:tbl>
          </a:graphicData>
        </a:graphic>
      </p:graphicFrame>
      <p:sp>
        <p:nvSpPr>
          <p:cNvPr id="5" name="Textfeld 4"/>
          <p:cNvSpPr txBox="1"/>
          <p:nvPr/>
        </p:nvSpPr>
        <p:spPr>
          <a:xfrm>
            <a:off x="164468" y="5013176"/>
            <a:ext cx="9741532" cy="1477328"/>
          </a:xfrm>
          <a:prstGeom prst="rect">
            <a:avLst/>
          </a:prstGeom>
          <a:noFill/>
        </p:spPr>
        <p:txBody>
          <a:bodyPr wrap="square" rtlCol="0">
            <a:spAutoFit/>
          </a:bodyPr>
          <a:lstStyle/>
          <a:p>
            <a:r>
              <a:rPr lang="de-DE" sz="1800" b="1" smtClean="0"/>
              <a:t>Stromverbrauch: 84.655 MWh/ a </a:t>
            </a:r>
            <a:r>
              <a:rPr lang="de-DE" sz="1600" b="1" smtClean="0"/>
              <a:t>(errechnet von energymap)</a:t>
            </a:r>
            <a:endParaRPr lang="de-DE" sz="1800" b="1" smtClean="0"/>
          </a:p>
          <a:p>
            <a:r>
              <a:rPr lang="de-DE" sz="1800" b="1" smtClean="0"/>
              <a:t>Stromerzeugung: 80 % in der Region, in der Bundesrepublik 22 %, in Niedersachsen </a:t>
            </a:r>
          </a:p>
          <a:p>
            <a:r>
              <a:rPr lang="de-DE" sz="1800" b="1" smtClean="0"/>
              <a:t>41 %, in LK Celle 49 %. Somit:</a:t>
            </a:r>
          </a:p>
          <a:p>
            <a:r>
              <a:rPr lang="de-DE" sz="1800" b="1" smtClean="0"/>
              <a:t>Geringer Bedarf bei Stromproduktion, hoher Bedarf im </a:t>
            </a:r>
            <a:r>
              <a:rPr lang="de-DE" sz="1800" b="1"/>
              <a:t>W</a:t>
            </a:r>
            <a:r>
              <a:rPr lang="de-DE" sz="1800" b="1" smtClean="0"/>
              <a:t>ärmesektor für regionale Erzeugung zu erwarten. Daten werden zur Zeit erhoben und ausgewertet.</a:t>
            </a:r>
            <a:endParaRPr lang="de-DE" sz="1800" b="1"/>
          </a:p>
        </p:txBody>
      </p:sp>
      <p:sp>
        <p:nvSpPr>
          <p:cNvPr id="3" name="Pfeil nach rechts 2"/>
          <p:cNvSpPr/>
          <p:nvPr/>
        </p:nvSpPr>
        <p:spPr bwMode="auto">
          <a:xfrm>
            <a:off x="308484" y="5373216"/>
            <a:ext cx="1116124" cy="82809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4078683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Energieproduktion </a:t>
            </a:r>
            <a:r>
              <a:rPr lang="de-DE"/>
              <a:t>aus erneuerbaren </a:t>
            </a:r>
            <a:r>
              <a:rPr lang="de-DE" smtClean="0"/>
              <a:t>Energien (Bsp.)</a:t>
            </a:r>
            <a:r>
              <a:rPr lang="de-DE"/>
              <a:t/>
            </a:r>
            <a:br>
              <a:rPr lang="de-DE"/>
            </a:br>
            <a:endParaRPr lang="de-DE"/>
          </a:p>
        </p:txBody>
      </p:sp>
      <p:pic>
        <p:nvPicPr>
          <p:cNvPr id="4" name="Inhaltsplatzhalt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8604" y="1484784"/>
            <a:ext cx="4228352" cy="4492625"/>
          </a:xfrm>
          <a:prstGeom prst="rect">
            <a:avLst/>
          </a:prstGeom>
          <a:noFill/>
        </p:spPr>
      </p:pic>
    </p:spTree>
    <p:extLst>
      <p:ext uri="{BB962C8B-B14F-4D97-AF65-F5344CB8AC3E}">
        <p14:creationId xmlns:p14="http://schemas.microsoft.com/office/powerpoint/2010/main" val="15677599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Datengrundlagen von der Samtgemeinde</a:t>
            </a:r>
            <a:endParaRPr lang="de-DE"/>
          </a:p>
        </p:txBody>
      </p:sp>
      <p:sp>
        <p:nvSpPr>
          <p:cNvPr id="3" name="Inhaltsplatzhalter 2"/>
          <p:cNvSpPr>
            <a:spLocks noGrp="1"/>
          </p:cNvSpPr>
          <p:nvPr>
            <p:ph idx="1"/>
          </p:nvPr>
        </p:nvSpPr>
        <p:spPr/>
        <p:txBody>
          <a:bodyPr/>
          <a:lstStyle/>
          <a:p>
            <a:pPr marL="342900" indent="-342900">
              <a:buClr>
                <a:srgbClr val="22724D"/>
              </a:buClr>
              <a:buFont typeface="Wingdings" panose="05000000000000000000" pitchFamily="2" charset="2"/>
              <a:buChar char="§"/>
            </a:pPr>
            <a:r>
              <a:rPr lang="de-DE" smtClean="0"/>
              <a:t>Teilweise energetische Sanierung eigener Gebäude</a:t>
            </a:r>
          </a:p>
          <a:p>
            <a:pPr marL="342900" indent="-342900">
              <a:buClr>
                <a:srgbClr val="22724D"/>
              </a:buClr>
              <a:buFont typeface="Wingdings" panose="05000000000000000000" pitchFamily="2" charset="2"/>
              <a:buChar char="§"/>
            </a:pPr>
            <a:r>
              <a:rPr lang="de-DE" smtClean="0"/>
              <a:t>Anschluss eigener Gebäude an ein Wärmenetz (Biogas)</a:t>
            </a:r>
          </a:p>
          <a:p>
            <a:pPr marL="342900" indent="-342900">
              <a:buClr>
                <a:srgbClr val="22724D"/>
              </a:buClr>
              <a:buFont typeface="Wingdings" panose="05000000000000000000" pitchFamily="2" charset="2"/>
              <a:buChar char="§"/>
            </a:pPr>
            <a:r>
              <a:rPr lang="de-DE" smtClean="0"/>
              <a:t>Änderung F-Plan mit dem Ziel, Windenergie substanziell Raum zu geben</a:t>
            </a:r>
          </a:p>
          <a:p>
            <a:pPr marL="342900" indent="-342900">
              <a:buClr>
                <a:srgbClr val="22724D"/>
              </a:buClr>
              <a:buFont typeface="Wingdings" panose="05000000000000000000" pitchFamily="2" charset="2"/>
              <a:buChar char="§"/>
            </a:pPr>
            <a:r>
              <a:rPr lang="de-DE" smtClean="0"/>
              <a:t>Anschluss Kulturhaus Wienhausen an Wärmenetz (Hackschnitzel)</a:t>
            </a:r>
          </a:p>
          <a:p>
            <a:pPr marL="342900" indent="-342900">
              <a:buClr>
                <a:srgbClr val="22724D"/>
              </a:buClr>
              <a:buFont typeface="Wingdings" panose="05000000000000000000" pitchFamily="2" charset="2"/>
              <a:buChar char="§"/>
            </a:pPr>
            <a:r>
              <a:rPr lang="de-DE" smtClean="0"/>
              <a:t>Heizen Amtshof mit BHKW </a:t>
            </a:r>
          </a:p>
          <a:p>
            <a:pPr marL="342900" indent="-342900">
              <a:buClr>
                <a:srgbClr val="22724D"/>
              </a:buClr>
              <a:buFont typeface="Wingdings" panose="05000000000000000000" pitchFamily="2" charset="2"/>
              <a:buChar char="§"/>
            </a:pPr>
            <a:r>
              <a:rPr lang="de-DE" smtClean="0"/>
              <a:t>Austausch von Straßenbeleuchtung </a:t>
            </a:r>
            <a:r>
              <a:rPr lang="de-DE" smtClean="0"/>
              <a:t>(Klimaschutzgesellschaft)</a:t>
            </a:r>
            <a:endParaRPr lang="de-DE" smtClean="0"/>
          </a:p>
          <a:p>
            <a:pPr marL="342900" indent="-342900">
              <a:buClr>
                <a:srgbClr val="22724D"/>
              </a:buClr>
              <a:buFont typeface="Wingdings" panose="05000000000000000000" pitchFamily="2" charset="2"/>
              <a:buChar char="§"/>
            </a:pPr>
            <a:r>
              <a:rPr lang="de-DE" smtClean="0"/>
              <a:t>Austausch von </a:t>
            </a:r>
            <a:r>
              <a:rPr lang="de-DE" smtClean="0"/>
              <a:t>Heizungsanlagen (Klimaschutzgesellschaft)</a:t>
            </a:r>
            <a:endParaRPr lang="de-DE" smtClean="0"/>
          </a:p>
          <a:p>
            <a:pPr marL="342900" indent="-342900">
              <a:buClr>
                <a:srgbClr val="22724D"/>
              </a:buClr>
              <a:buFont typeface="Wingdings" panose="05000000000000000000" pitchFamily="2" charset="2"/>
              <a:buChar char="§"/>
            </a:pPr>
            <a:r>
              <a:rPr lang="de-DE" smtClean="0"/>
              <a:t>Bauleitplanung, klimarelevante Festsetzungen und Darstellungen</a:t>
            </a:r>
          </a:p>
          <a:p>
            <a:pPr marL="342900" indent="-342900">
              <a:buClr>
                <a:srgbClr val="22724D"/>
              </a:buClr>
              <a:buFont typeface="Wingdings" panose="05000000000000000000" pitchFamily="2" charset="2"/>
              <a:buChar char="§"/>
            </a:pPr>
            <a:r>
              <a:rPr lang="de-DE" smtClean="0"/>
              <a:t>Energieausweise, Energiepässe</a:t>
            </a:r>
            <a:endParaRPr lang="de-DE"/>
          </a:p>
        </p:txBody>
      </p:sp>
    </p:spTree>
    <p:extLst>
      <p:ext uri="{BB962C8B-B14F-4D97-AF65-F5344CB8AC3E}">
        <p14:creationId xmlns:p14="http://schemas.microsoft.com/office/powerpoint/2010/main" val="170475010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Datengrundlagen/ Auswertungen</a:t>
            </a:r>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55123957"/>
              </p:ext>
            </p:extLst>
          </p:nvPr>
        </p:nvGraphicFramePr>
        <p:xfrm>
          <a:off x="1352600" y="1268760"/>
          <a:ext cx="7214399" cy="5063747"/>
        </p:xfrm>
        <a:graphic>
          <a:graphicData uri="http://schemas.openxmlformats.org/drawingml/2006/table">
            <a:tbl>
              <a:tblPr/>
              <a:tblGrid>
                <a:gridCol w="341960"/>
                <a:gridCol w="376148"/>
                <a:gridCol w="1828668"/>
                <a:gridCol w="532419"/>
                <a:gridCol w="701039"/>
                <a:gridCol w="869647"/>
                <a:gridCol w="878492"/>
                <a:gridCol w="869647"/>
                <a:gridCol w="816379"/>
              </a:tblGrid>
              <a:tr h="1273210">
                <a:tc>
                  <a:txBody>
                    <a:bodyPr/>
                    <a:lstStyle/>
                    <a:p>
                      <a:pPr algn="ctr" fontAlgn="b"/>
                      <a:r>
                        <a:rPr lang="de-DE" sz="1200" b="1" i="0" u="none" strike="noStrike">
                          <a:solidFill>
                            <a:srgbClr val="000000"/>
                          </a:solidFill>
                          <a:effectLst/>
                          <a:latin typeface="Arial"/>
                        </a:rPr>
                        <a:t>lfd. Nr. </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a:solidFill>
                            <a:srgbClr val="000000"/>
                          </a:solidFill>
                          <a:effectLst/>
                          <a:latin typeface="Arial"/>
                        </a:rPr>
                        <a:t>Nr.</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a:solidFill>
                            <a:srgbClr val="000000"/>
                          </a:solidFill>
                          <a:effectLst/>
                          <a:latin typeface="Arial"/>
                        </a:rPr>
                        <a:t>Name/ Adresse</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a:solidFill>
                            <a:srgbClr val="000000"/>
                          </a:solidFill>
                          <a:effectLst/>
                          <a:latin typeface="Arial"/>
                        </a:rPr>
                        <a:t>NF [m²]</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a:solidFill>
                            <a:srgbClr val="000000"/>
                          </a:solidFill>
                          <a:effectLst/>
                          <a:latin typeface="Arial"/>
                        </a:rPr>
                        <a:t>Nutzung (BWZK)</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200" b="1" i="0" u="none" strike="noStrike" smtClean="0">
                          <a:solidFill>
                            <a:srgbClr val="000000"/>
                          </a:solidFill>
                          <a:effectLst/>
                          <a:latin typeface="Arial"/>
                        </a:rPr>
                        <a:t>Verbrauchskennwert </a:t>
                      </a:r>
                      <a:r>
                        <a:rPr lang="de-DE" sz="1200" b="1" i="0" u="none" strike="noStrike">
                          <a:solidFill>
                            <a:srgbClr val="000000"/>
                          </a:solidFill>
                          <a:effectLst/>
                          <a:latin typeface="Arial"/>
                        </a:rPr>
                        <a:t>Heizung und </a:t>
                      </a:r>
                      <a:r>
                        <a:rPr lang="de-DE" sz="1200" b="1" i="0" u="none" strike="noStrike" smtClean="0">
                          <a:solidFill>
                            <a:srgbClr val="000000"/>
                          </a:solidFill>
                          <a:effectLst/>
                          <a:latin typeface="Arial"/>
                        </a:rPr>
                        <a:t>Warm-wasser</a:t>
                      </a:r>
                      <a:endParaRPr lang="de-DE" sz="1200" b="1"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200" b="1" i="0" u="none" strike="noStrike" smtClean="0">
                          <a:solidFill>
                            <a:srgbClr val="000000"/>
                          </a:solidFill>
                          <a:effectLst/>
                          <a:latin typeface="Arial"/>
                        </a:rPr>
                        <a:t>Verbrauchskennwert Strom (nur Hilfsstrom)</a:t>
                      </a:r>
                      <a:endParaRPr lang="de-DE" sz="1200" b="1"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a:solidFill>
                            <a:srgbClr val="000000"/>
                          </a:solidFill>
                          <a:effectLst/>
                          <a:latin typeface="Arial"/>
                        </a:rPr>
                        <a:t>Vergleichswert Heizung und </a:t>
                      </a:r>
                      <a:r>
                        <a:rPr lang="de-DE" sz="1200" b="1" i="0" u="none" strike="noStrike" smtClean="0">
                          <a:solidFill>
                            <a:srgbClr val="000000"/>
                          </a:solidFill>
                          <a:effectLst/>
                          <a:latin typeface="Arial"/>
                        </a:rPr>
                        <a:t>Warm-wasser </a:t>
                      </a:r>
                      <a:r>
                        <a:rPr lang="de-DE" sz="1200" b="1" i="0" u="none" strike="noStrike">
                          <a:solidFill>
                            <a:srgbClr val="000000"/>
                          </a:solidFill>
                          <a:effectLst/>
                          <a:latin typeface="Arial"/>
                        </a:rPr>
                        <a:t>nach EnEv 2009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a:solidFill>
                            <a:srgbClr val="000000"/>
                          </a:solidFill>
                          <a:effectLst/>
                          <a:latin typeface="Arial"/>
                        </a:rPr>
                        <a:t>Vergleichswert Strom nach EnEV 2009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gridSpan="2">
                  <a:txBody>
                    <a:bodyPr/>
                    <a:lstStyle/>
                    <a:p>
                      <a:pPr algn="ctr" fontAlgn="b"/>
                      <a:r>
                        <a:rPr lang="de-DE" sz="1200" b="1" i="0" u="none" strike="noStrike">
                          <a:solidFill>
                            <a:srgbClr val="000000"/>
                          </a:solidFill>
                          <a:effectLst/>
                          <a:latin typeface="Arial"/>
                        </a:rPr>
                        <a:t> </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de-DE"/>
                    </a:p>
                  </a:txBody>
                  <a:tcPr/>
                </a:tc>
                <a:tc>
                  <a:txBody>
                    <a:bodyPr/>
                    <a:lstStyle/>
                    <a:p>
                      <a:pPr algn="l" fontAlgn="b"/>
                      <a:r>
                        <a:rPr lang="de-DE" sz="1200" b="1" i="0" u="none" strike="noStrike">
                          <a:solidFill>
                            <a:srgbClr val="000000"/>
                          </a:solidFill>
                          <a:effectLst/>
                          <a:latin typeface="Arial"/>
                        </a:rPr>
                        <a:t>Energieausweise</a:t>
                      </a:r>
                    </a:p>
                  </a:txBody>
                  <a:tcPr marL="8075" marR="8075" marT="80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de-DE" sz="1200" b="1" i="0" u="none" strike="noStrike">
                          <a:solidFill>
                            <a:srgbClr val="000000"/>
                          </a:solidFill>
                          <a:effectLst/>
                          <a:latin typeface="Arial"/>
                        </a:rPr>
                        <a:t> </a:t>
                      </a:r>
                    </a:p>
                  </a:txBody>
                  <a:tcPr marL="8075" marR="8075" marT="80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de-DE" sz="1200" b="1" i="0" u="none" strike="noStrike">
                          <a:solidFill>
                            <a:srgbClr val="000000"/>
                          </a:solidFill>
                          <a:effectLst/>
                          <a:latin typeface="Arial"/>
                        </a:rPr>
                        <a:t> </a:t>
                      </a:r>
                    </a:p>
                  </a:txBody>
                  <a:tcPr marL="8075" marR="8075" marT="80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de-DE" sz="1200" b="1" i="0" u="none" strike="noStrike">
                          <a:solidFill>
                            <a:srgbClr val="000000"/>
                          </a:solidFill>
                          <a:effectLst/>
                          <a:latin typeface="Arial"/>
                        </a:rPr>
                        <a:t> </a:t>
                      </a:r>
                    </a:p>
                  </a:txBody>
                  <a:tcPr marL="8075" marR="8075" marT="80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de-DE" sz="1200" b="1" i="0" u="none" strike="noStrike">
                          <a:solidFill>
                            <a:srgbClr val="000000"/>
                          </a:solidFill>
                          <a:effectLst/>
                          <a:latin typeface="Arial"/>
                        </a:rPr>
                        <a:t> </a:t>
                      </a:r>
                    </a:p>
                  </a:txBody>
                  <a:tcPr marL="8075" marR="8075" marT="80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de-DE" sz="1200" b="1" i="0" u="none" strike="noStrike">
                          <a:solidFill>
                            <a:srgbClr val="000000"/>
                          </a:solidFill>
                          <a:effectLst/>
                          <a:latin typeface="Arial"/>
                        </a:rPr>
                        <a:t> </a:t>
                      </a:r>
                    </a:p>
                  </a:txBody>
                  <a:tcPr marL="8075" marR="8075" marT="80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de-DE" sz="1200" b="1" i="0" u="none" strike="noStrike">
                          <a:solidFill>
                            <a:srgbClr val="000000"/>
                          </a:solidFill>
                          <a:effectLst/>
                          <a:latin typeface="Arial"/>
                        </a:rPr>
                        <a:t> </a:t>
                      </a:r>
                    </a:p>
                  </a:txBody>
                  <a:tcPr marL="8075" marR="8075" marT="80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294134">
                <a:tc>
                  <a:txBody>
                    <a:bodyPr/>
                    <a:lstStyle/>
                    <a:p>
                      <a:pPr algn="r" fontAlgn="b"/>
                      <a:r>
                        <a:rPr lang="de-DE" sz="1200" b="1" i="0" u="none" strike="noStrike">
                          <a:solidFill>
                            <a:srgbClr val="000000"/>
                          </a:solidFill>
                          <a:effectLst/>
                          <a:latin typeface="Arial"/>
                        </a:rPr>
                        <a:t>1</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1</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Amtshof</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966</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1300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111,9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6,2</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80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2</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2</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Kindergarten Bröckel</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502</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4400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10,3</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36">
                <a:tc>
                  <a:txBody>
                    <a:bodyPr/>
                    <a:lstStyle/>
                    <a:p>
                      <a:pPr algn="r" fontAlgn="b"/>
                      <a:r>
                        <a:rPr lang="de-DE" sz="1200" b="1" i="0" u="none" strike="noStrike">
                          <a:solidFill>
                            <a:srgbClr val="000000"/>
                          </a:solidFill>
                          <a:effectLst/>
                          <a:latin typeface="Arial"/>
                        </a:rPr>
                        <a:t>3</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3</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Kindergarten Eicklingen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1.093</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4400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85,9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14,8</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4</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4</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Kindergarten Langlingen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502</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4400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112,1</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12,6</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5</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5</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Kindergarten Wienhausen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537</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4400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197,9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15,7</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475">
                <a:tc>
                  <a:txBody>
                    <a:bodyPr/>
                    <a:lstStyle/>
                    <a:p>
                      <a:pPr algn="r" fontAlgn="b"/>
                      <a:r>
                        <a:rPr lang="de-DE" sz="1200" b="1" i="0" u="none" strike="noStrike">
                          <a:solidFill>
                            <a:srgbClr val="000000"/>
                          </a:solidFill>
                          <a:effectLst/>
                          <a:latin typeface="Arial"/>
                        </a:rPr>
                        <a:t>6</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6</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Grund- und Hauptschule Eicklingen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5.227</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4100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115,6</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13,5</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90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7</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7</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Grundschule Langlingen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1.978</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4100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158,7</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14,2</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105</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8</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8</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Grundschule Wienhausen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1.778</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4100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211,3</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15,1</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105</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9</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Jugendtreff Eicklingen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108</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9100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323,2</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50,6</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65</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34">
                <a:tc>
                  <a:txBody>
                    <a:bodyPr/>
                    <a:lstStyle/>
                    <a:p>
                      <a:pPr algn="r" fontAlgn="b"/>
                      <a:r>
                        <a:rPr lang="de-DE" sz="1200" b="1" i="0" u="none" strike="noStrike">
                          <a:solidFill>
                            <a:srgbClr val="000000"/>
                          </a:solidFill>
                          <a:effectLst/>
                          <a:latin typeface="Arial"/>
                        </a:rPr>
                        <a:t>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10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Jugendtreff Langlingen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213</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9100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155,7</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8,7</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65</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475">
                <a:tc>
                  <a:txBody>
                    <a:bodyPr/>
                    <a:lstStyle/>
                    <a:p>
                      <a:pPr algn="r" fontAlgn="b"/>
                      <a:r>
                        <a:rPr lang="de-DE" sz="1200" b="1" i="0" u="none" strike="noStrike">
                          <a:solidFill>
                            <a:srgbClr val="000000"/>
                          </a:solidFill>
                          <a:effectLst/>
                          <a:latin typeface="Arial"/>
                        </a:rPr>
                        <a:t>11</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0000"/>
                          </a:solidFill>
                          <a:effectLst/>
                          <a:latin typeface="Arial"/>
                        </a:rPr>
                        <a:t>11</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Mehrzweckgebäude Langlingen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272</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7700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123,1</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smtClean="0">
                          <a:solidFill>
                            <a:srgbClr val="000000"/>
                          </a:solidFill>
                          <a:effectLst/>
                          <a:latin typeface="Arial"/>
                        </a:rPr>
                        <a:t>21,3</a:t>
                      </a:r>
                      <a:endParaRPr lang="de-DE" sz="1200" b="0" i="0" u="none" strike="noStrike">
                        <a:solidFill>
                          <a:srgbClr val="000000"/>
                        </a:solidFill>
                        <a:effectLst/>
                        <a:latin typeface="Arial"/>
                      </a:endParaRP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100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Arial"/>
                        </a:rPr>
                        <a:t>20</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121311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Agenda Auftaktveranstaltung 21.01.2014</a:t>
            </a:r>
            <a:endParaRPr lang="de-DE"/>
          </a:p>
        </p:txBody>
      </p:sp>
      <p:sp>
        <p:nvSpPr>
          <p:cNvPr id="3" name="Inhaltsplatzhalter 2"/>
          <p:cNvSpPr>
            <a:spLocks noGrp="1"/>
          </p:cNvSpPr>
          <p:nvPr>
            <p:ph idx="1"/>
          </p:nvPr>
        </p:nvSpPr>
        <p:spPr/>
        <p:txBody>
          <a:bodyPr/>
          <a:lstStyle/>
          <a:p>
            <a:endParaRPr lang="de-DE">
              <a:latin typeface="Arial" pitchFamily="34" charset="0"/>
              <a:cs typeface="Arial" pitchFamily="34" charset="0"/>
            </a:endParaRP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Aufgaben der NLG </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Inhalte und Aufgaben des Klimaschutzkonzepts</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Beispiele für Datenerfassung </a:t>
            </a:r>
            <a:r>
              <a:rPr lang="de-DE" sz="2600" b="1">
                <a:solidFill>
                  <a:srgbClr val="800000"/>
                </a:solidFill>
                <a:latin typeface="Arial" pitchFamily="34" charset="0"/>
                <a:cs typeface="Arial" pitchFamily="34" charset="0"/>
              </a:rPr>
              <a:t>und -auswertung</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Beteiligung </a:t>
            </a:r>
            <a:r>
              <a:rPr lang="de-DE" sz="2600" b="1" smtClean="0">
                <a:solidFill>
                  <a:srgbClr val="800000"/>
                </a:solidFill>
                <a:latin typeface="Arial" pitchFamily="34" charset="0"/>
                <a:cs typeface="Arial" pitchFamily="34" charset="0"/>
              </a:rPr>
              <a:t>von Akteuren</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Vorstellung </a:t>
            </a:r>
            <a:r>
              <a:rPr lang="de-DE" sz="2600" b="1" smtClean="0">
                <a:solidFill>
                  <a:srgbClr val="800000"/>
                </a:solidFill>
                <a:latin typeface="Arial" pitchFamily="34" charset="0"/>
                <a:cs typeface="Arial" pitchFamily="34" charset="0"/>
              </a:rPr>
              <a:t>Arbeitsthemen</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Bildung von </a:t>
            </a:r>
            <a:r>
              <a:rPr lang="de-DE" sz="2600" b="1" smtClean="0">
                <a:solidFill>
                  <a:srgbClr val="800000"/>
                </a:solidFill>
                <a:latin typeface="Arial" pitchFamily="34" charset="0"/>
                <a:cs typeface="Arial" pitchFamily="34" charset="0"/>
              </a:rPr>
              <a:t>Arbeitskreisen</a:t>
            </a:r>
            <a:endParaRPr lang="de-DE" sz="2600" b="1">
              <a:solidFill>
                <a:srgbClr val="800000"/>
              </a:solidFill>
              <a:latin typeface="Arial" pitchFamily="34" charset="0"/>
              <a:cs typeface="Arial" pitchFamily="34" charset="0"/>
            </a:endParaRPr>
          </a:p>
          <a:p>
            <a:endParaRPr lang="de-DE"/>
          </a:p>
        </p:txBody>
      </p:sp>
    </p:spTree>
    <p:extLst>
      <p:ext uri="{BB962C8B-B14F-4D97-AF65-F5344CB8AC3E}">
        <p14:creationId xmlns:p14="http://schemas.microsoft.com/office/powerpoint/2010/main" val="105555312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Strom-Wärme-Diagramme für eigene Liegenschaften (Gebäude, Bsp.)</a:t>
            </a:r>
            <a:endParaRPr lang="de-DE"/>
          </a:p>
        </p:txBody>
      </p:sp>
      <p:pic>
        <p:nvPicPr>
          <p:cNvPr id="4" name="Inhaltsplatzhalt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579" r="658"/>
          <a:stretch/>
        </p:blipFill>
        <p:spPr>
          <a:xfrm>
            <a:off x="452500" y="1484784"/>
            <a:ext cx="8832177" cy="4428000"/>
          </a:xfrm>
        </p:spPr>
      </p:pic>
    </p:spTree>
    <p:extLst>
      <p:ext uri="{BB962C8B-B14F-4D97-AF65-F5344CB8AC3E}">
        <p14:creationId xmlns:p14="http://schemas.microsoft.com/office/powerpoint/2010/main" val="208411182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Auswertung für den Wärmeverbrauch (Bsp.)</a:t>
            </a:r>
            <a:endParaRPr lang="de-DE"/>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53" t="1343" r="1041" b="1445"/>
          <a:stretch/>
        </p:blipFill>
        <p:spPr bwMode="auto">
          <a:xfrm>
            <a:off x="1175657" y="1446963"/>
            <a:ext cx="6370656" cy="507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22711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Energiemanagementtool für die Samtgemeinde (Bsp.)</a:t>
            </a:r>
            <a:endParaRPr lang="de-DE"/>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297" r="17858" b="10591"/>
          <a:stretch/>
        </p:blipFill>
        <p:spPr bwMode="auto">
          <a:xfrm>
            <a:off x="1424608" y="1268760"/>
            <a:ext cx="7443142" cy="47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05597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ECORegion -  t CO2 pro Einwohner </a:t>
            </a:r>
            <a:endParaRPr lang="de-DE"/>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1676636" y="2528900"/>
            <a:ext cx="5760720" cy="3498850"/>
          </a:xfrm>
          <a:prstGeom prst="rect">
            <a:avLst/>
          </a:prstGeom>
          <a:ln w="3175">
            <a:solidFill>
              <a:sysClr val="windowText" lastClr="000000"/>
            </a:solidFill>
          </a:ln>
        </p:spPr>
      </p:pic>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228306803"/>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Auswertung ECORegion - Energieverbrauch</a:t>
            </a:r>
            <a:endParaRPr lang="de-DE"/>
          </a:p>
        </p:txBody>
      </p:sp>
      <p:pic>
        <p:nvPicPr>
          <p:cNvPr id="4" name="Inhaltsplatzhalter 3"/>
          <p:cNvPicPr>
            <a:picLocks noGrp="1"/>
          </p:cNvPicPr>
          <p:nvPr>
            <p:ph idx="1"/>
          </p:nvPr>
        </p:nvPicPr>
        <p:blipFill rotWithShape="1">
          <a:blip r:embed="rId3">
            <a:extLst>
              <a:ext uri="{28A0092B-C50C-407E-A947-70E740481C1C}">
                <a14:useLocalDpi xmlns:a14="http://schemas.microsoft.com/office/drawing/2010/main" val="0"/>
              </a:ext>
            </a:extLst>
          </a:blip>
          <a:srcRect t="5147"/>
          <a:stretch/>
        </p:blipFill>
        <p:spPr bwMode="auto">
          <a:xfrm>
            <a:off x="1659630" y="1772791"/>
            <a:ext cx="6475615" cy="4147443"/>
          </a:xfrm>
          <a:prstGeom prst="rect">
            <a:avLst/>
          </a:prstGeom>
          <a:noFill/>
          <a:ln w="3175">
            <a:solidFill>
              <a:sysClr val="windowText" lastClr="000000"/>
            </a:solidFill>
            <a:miter lim="800000"/>
            <a:headEnd/>
            <a:tailEnd/>
          </a:ln>
          <a:extLst>
            <a:ext uri="{53640926-AAD7-44D8-BBD7-CCE9431645EC}">
              <a14:shadowObscured xmlns:a14="http://schemas.microsoft.com/office/drawing/2010/main"/>
            </a:ext>
          </a:extLst>
        </p:spPr>
      </p:pic>
      <p:sp>
        <p:nvSpPr>
          <p:cNvPr id="3" name="Ellipse 2"/>
          <p:cNvSpPr/>
          <p:nvPr/>
        </p:nvSpPr>
        <p:spPr bwMode="auto">
          <a:xfrm>
            <a:off x="5166486" y="1201058"/>
            <a:ext cx="2088232" cy="115212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5" name="Ellipse 4"/>
          <p:cNvSpPr/>
          <p:nvPr/>
        </p:nvSpPr>
        <p:spPr bwMode="auto">
          <a:xfrm>
            <a:off x="5277036" y="1794816"/>
            <a:ext cx="1694726" cy="1260140"/>
          </a:xfrm>
          <a:prstGeom prst="ellipse">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5898927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Auswertung ECORegion - Beispiele</a:t>
            </a:r>
            <a:endParaRPr lang="de-DE"/>
          </a:p>
        </p:txBody>
      </p:sp>
      <p:pic>
        <p:nvPicPr>
          <p:cNvPr id="4" name="Inhaltsplatzhalter 3"/>
          <p:cNvPicPr>
            <a:picLocks noGrp="1"/>
          </p:cNvPicPr>
          <p:nvPr>
            <p:ph idx="1"/>
          </p:nvPr>
        </p:nvPicPr>
        <p:blipFill rotWithShape="1">
          <a:blip r:embed="rId3">
            <a:extLst>
              <a:ext uri="{28A0092B-C50C-407E-A947-70E740481C1C}">
                <a14:useLocalDpi xmlns:a14="http://schemas.microsoft.com/office/drawing/2010/main" val="0"/>
              </a:ext>
            </a:extLst>
          </a:blip>
          <a:srcRect l="3952" t="3460" r="2658" b="9689"/>
          <a:stretch/>
        </p:blipFill>
        <p:spPr bwMode="auto">
          <a:xfrm>
            <a:off x="524508" y="1484784"/>
            <a:ext cx="4356000" cy="3060000"/>
          </a:xfrm>
          <a:prstGeom prst="rect">
            <a:avLst/>
          </a:prstGeom>
          <a:noFill/>
          <a:ln w="6350">
            <a:solidFill>
              <a:sysClr val="windowText" lastClr="000000"/>
            </a:solidFill>
            <a:miter lim="800000"/>
            <a:headEnd/>
            <a:tailEnd/>
          </a:ln>
          <a:extLst>
            <a:ext uri="{53640926-AAD7-44D8-BBD7-CCE9431645EC}">
              <a14:shadowObscured xmlns:a14="http://schemas.microsoft.com/office/drawing/2010/main"/>
            </a:ext>
          </a:extLst>
        </p:spPr>
      </p:pic>
      <p:pic>
        <p:nvPicPr>
          <p:cNvPr id="5" name="Grafik 4"/>
          <p:cNvPicPr/>
          <p:nvPr/>
        </p:nvPicPr>
        <p:blipFill>
          <a:blip r:embed="rId4">
            <a:extLst>
              <a:ext uri="{28A0092B-C50C-407E-A947-70E740481C1C}">
                <a14:useLocalDpi xmlns:a14="http://schemas.microsoft.com/office/drawing/2010/main" val="0"/>
              </a:ext>
            </a:extLst>
          </a:blip>
          <a:srcRect/>
          <a:stretch>
            <a:fillRect/>
          </a:stretch>
        </p:blipFill>
        <p:spPr bwMode="auto">
          <a:xfrm>
            <a:off x="3764868" y="3032956"/>
            <a:ext cx="5795645" cy="3437255"/>
          </a:xfrm>
          <a:prstGeom prst="rect">
            <a:avLst/>
          </a:prstGeom>
          <a:noFill/>
        </p:spPr>
      </p:pic>
    </p:spTree>
    <p:extLst>
      <p:ext uri="{BB962C8B-B14F-4D97-AF65-F5344CB8AC3E}">
        <p14:creationId xmlns:p14="http://schemas.microsoft.com/office/powerpoint/2010/main" val="246139200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Auswertung ECORegion - Haushalte</a:t>
            </a:r>
            <a:endParaRPr lang="de-DE"/>
          </a:p>
        </p:txBody>
      </p:sp>
      <p:pic>
        <p:nvPicPr>
          <p:cNvPr id="4" name="Inhaltsplatzhalt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2744" y="1600200"/>
            <a:ext cx="7309386" cy="4492625"/>
          </a:xfrm>
          <a:prstGeom prst="rect">
            <a:avLst/>
          </a:prstGeom>
          <a:noFill/>
        </p:spPr>
      </p:pic>
    </p:spTree>
    <p:extLst>
      <p:ext uri="{BB962C8B-B14F-4D97-AF65-F5344CB8AC3E}">
        <p14:creationId xmlns:p14="http://schemas.microsoft.com/office/powerpoint/2010/main" val="372768742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Auswertung ECORegion - Verkehr</a:t>
            </a:r>
            <a:endParaRPr lang="de-DE"/>
          </a:p>
        </p:txBody>
      </p:sp>
      <p:graphicFrame>
        <p:nvGraphicFramePr>
          <p:cNvPr id="4" name="Inhaltsplatzhalter 3"/>
          <p:cNvGraphicFramePr>
            <a:graphicFrameLocks noGrp="1"/>
          </p:cNvGraphicFramePr>
          <p:nvPr>
            <p:ph idx="1"/>
          </p:nvPr>
        </p:nvGraphicFramePr>
        <p:xfrm>
          <a:off x="520700" y="1600200"/>
          <a:ext cx="8753475" cy="4492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5634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Auswertung ECORegion - Wirtschaft</a:t>
            </a:r>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551217294"/>
              </p:ext>
            </p:extLst>
          </p:nvPr>
        </p:nvGraphicFramePr>
        <p:xfrm>
          <a:off x="520700" y="1600200"/>
          <a:ext cx="8244000" cy="4492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35163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Inhalte </a:t>
            </a:r>
            <a:r>
              <a:rPr lang="de-DE"/>
              <a:t>K</a:t>
            </a:r>
            <a:r>
              <a:rPr lang="de-DE" smtClean="0"/>
              <a:t>limaschutzkonzept</a:t>
            </a:r>
            <a:endParaRPr lang="de-DE"/>
          </a:p>
        </p:txBody>
      </p:sp>
      <p:sp>
        <p:nvSpPr>
          <p:cNvPr id="4" name="object 4"/>
          <p:cNvSpPr/>
          <p:nvPr/>
        </p:nvSpPr>
        <p:spPr>
          <a:xfrm>
            <a:off x="164468" y="1772816"/>
            <a:ext cx="6300444" cy="3816000"/>
          </a:xfrm>
          <a:prstGeom prst="rect">
            <a:avLst/>
          </a:prstGeom>
          <a:blipFill>
            <a:blip r:embed="rId3" cstate="print"/>
            <a:srcRect/>
            <a:stretch>
              <a:fillRect t="-56298" b="-1"/>
            </a:stretch>
          </a:blipFill>
        </p:spPr>
        <p:txBody>
          <a:bodyPr wrap="square" lIns="0" tIns="0" rIns="0" bIns="0" rtlCol="0">
            <a:noAutofit/>
          </a:bodyPr>
          <a:lstStyle/>
          <a:p>
            <a:endParaRPr/>
          </a:p>
        </p:txBody>
      </p:sp>
      <p:sp>
        <p:nvSpPr>
          <p:cNvPr id="5" name="object 6"/>
          <p:cNvSpPr txBox="1"/>
          <p:nvPr/>
        </p:nvSpPr>
        <p:spPr>
          <a:xfrm>
            <a:off x="6321152" y="1505523"/>
            <a:ext cx="2916324" cy="4221480"/>
          </a:xfrm>
          <a:prstGeom prst="rect">
            <a:avLst/>
          </a:prstGeom>
        </p:spPr>
        <p:txBody>
          <a:bodyPr vert="horz" wrap="square" lIns="0" tIns="0" rIns="0" bIns="0" rtlCol="0">
            <a:noAutofit/>
          </a:bodyPr>
          <a:lstStyle/>
          <a:p>
            <a:pPr marL="12700" marR="12700" indent="-635">
              <a:lnSpc>
                <a:spcPts val="4800"/>
              </a:lnSpc>
            </a:pPr>
            <a:r>
              <a:rPr sz="2000" b="1" spc="-5" smtClean="0">
                <a:solidFill>
                  <a:srgbClr val="80807F"/>
                </a:solidFill>
                <a:latin typeface="Calibri"/>
                <a:cs typeface="Calibri"/>
              </a:rPr>
              <a:t>E</a:t>
            </a:r>
            <a:r>
              <a:rPr sz="2000" b="1" spc="5" smtClean="0">
                <a:solidFill>
                  <a:srgbClr val="80807F"/>
                </a:solidFill>
                <a:latin typeface="Calibri"/>
                <a:cs typeface="Calibri"/>
              </a:rPr>
              <a:t>n</a:t>
            </a:r>
            <a:r>
              <a:rPr sz="2000" b="1" spc="-5" smtClean="0">
                <a:solidFill>
                  <a:srgbClr val="80807F"/>
                </a:solidFill>
                <a:latin typeface="Calibri"/>
                <a:cs typeface="Calibri"/>
              </a:rPr>
              <a:t>e</a:t>
            </a:r>
            <a:r>
              <a:rPr sz="2000" b="1" spc="-35" smtClean="0">
                <a:solidFill>
                  <a:srgbClr val="80807F"/>
                </a:solidFill>
                <a:latin typeface="Calibri"/>
                <a:cs typeface="Calibri"/>
              </a:rPr>
              <a:t>r</a:t>
            </a:r>
            <a:r>
              <a:rPr sz="2000" b="1" spc="-5" smtClean="0">
                <a:solidFill>
                  <a:srgbClr val="80807F"/>
                </a:solidFill>
                <a:latin typeface="Calibri"/>
                <a:cs typeface="Calibri"/>
              </a:rPr>
              <a:t>g</a:t>
            </a:r>
            <a:r>
              <a:rPr sz="2000" b="1" spc="0" smtClean="0">
                <a:solidFill>
                  <a:srgbClr val="80807F"/>
                </a:solidFill>
                <a:latin typeface="Calibri"/>
                <a:cs typeface="Calibri"/>
              </a:rPr>
              <a:t>i</a:t>
            </a:r>
            <a:r>
              <a:rPr sz="2000" b="1" spc="-5" smtClean="0">
                <a:solidFill>
                  <a:srgbClr val="80807F"/>
                </a:solidFill>
                <a:latin typeface="Calibri"/>
                <a:cs typeface="Calibri"/>
              </a:rPr>
              <a:t>e</a:t>
            </a:r>
            <a:r>
              <a:rPr sz="2000" b="1" spc="0" smtClean="0">
                <a:solidFill>
                  <a:srgbClr val="80807F"/>
                </a:solidFill>
                <a:latin typeface="Calibri"/>
                <a:cs typeface="Calibri"/>
              </a:rPr>
              <a:t>-</a:t>
            </a:r>
            <a:r>
              <a:rPr sz="2000" b="1" spc="-50" smtClean="0">
                <a:solidFill>
                  <a:srgbClr val="80807F"/>
                </a:solidFill>
                <a:latin typeface="Times New Roman"/>
                <a:cs typeface="Times New Roman"/>
              </a:rPr>
              <a:t> </a:t>
            </a:r>
            <a:r>
              <a:rPr sz="2000" b="1" spc="5" smtClean="0">
                <a:solidFill>
                  <a:srgbClr val="80807F"/>
                </a:solidFill>
                <a:latin typeface="Calibri"/>
                <a:cs typeface="Calibri"/>
              </a:rPr>
              <a:t>un</a:t>
            </a:r>
            <a:r>
              <a:rPr sz="2000" b="1" spc="0" smtClean="0">
                <a:solidFill>
                  <a:srgbClr val="80807F"/>
                </a:solidFill>
                <a:latin typeface="Calibri"/>
                <a:cs typeface="Calibri"/>
              </a:rPr>
              <a:t>d</a:t>
            </a:r>
            <a:r>
              <a:rPr sz="2000" b="1" spc="-55" smtClean="0">
                <a:solidFill>
                  <a:srgbClr val="80807F"/>
                </a:solidFill>
                <a:latin typeface="Times New Roman"/>
                <a:cs typeface="Times New Roman"/>
              </a:rPr>
              <a:t> </a:t>
            </a:r>
            <a:r>
              <a:rPr sz="2000" b="1" spc="-20" smtClean="0">
                <a:solidFill>
                  <a:srgbClr val="80807F"/>
                </a:solidFill>
                <a:latin typeface="Calibri"/>
                <a:cs typeface="Calibri"/>
              </a:rPr>
              <a:t>C</a:t>
            </a:r>
            <a:r>
              <a:rPr sz="2000" b="1" spc="330" smtClean="0">
                <a:solidFill>
                  <a:srgbClr val="80807F"/>
                </a:solidFill>
                <a:latin typeface="Calibri"/>
                <a:cs typeface="Calibri"/>
              </a:rPr>
              <a:t>0</a:t>
            </a:r>
            <a:r>
              <a:rPr sz="1950" b="1" spc="7" baseline="-21367" smtClean="0">
                <a:solidFill>
                  <a:srgbClr val="80807F"/>
                </a:solidFill>
                <a:latin typeface="Calibri"/>
                <a:cs typeface="Calibri"/>
              </a:rPr>
              <a:t>2</a:t>
            </a:r>
            <a:r>
              <a:rPr sz="2000" b="1" spc="-5" smtClean="0">
                <a:solidFill>
                  <a:srgbClr val="80807F"/>
                </a:solidFill>
                <a:latin typeface="Calibri"/>
                <a:cs typeface="Calibri"/>
              </a:rPr>
              <a:t>-</a:t>
            </a:r>
            <a:r>
              <a:rPr sz="2000" b="1" spc="5" smtClean="0">
                <a:solidFill>
                  <a:srgbClr val="80807F"/>
                </a:solidFill>
                <a:latin typeface="Calibri"/>
                <a:cs typeface="Calibri"/>
              </a:rPr>
              <a:t>B</a:t>
            </a:r>
            <a:r>
              <a:rPr sz="2000" b="1" spc="0" smtClean="0">
                <a:solidFill>
                  <a:srgbClr val="80807F"/>
                </a:solidFill>
                <a:latin typeface="Calibri"/>
                <a:cs typeface="Calibri"/>
              </a:rPr>
              <a:t>il</a:t>
            </a:r>
            <a:r>
              <a:rPr sz="2000" b="1" spc="-5" smtClean="0">
                <a:solidFill>
                  <a:srgbClr val="80807F"/>
                </a:solidFill>
                <a:latin typeface="Calibri"/>
                <a:cs typeface="Calibri"/>
              </a:rPr>
              <a:t>a</a:t>
            </a:r>
            <a:r>
              <a:rPr sz="2000" b="1" spc="5" smtClean="0">
                <a:solidFill>
                  <a:srgbClr val="80807F"/>
                </a:solidFill>
                <a:latin typeface="Calibri"/>
                <a:cs typeface="Calibri"/>
              </a:rPr>
              <a:t>n</a:t>
            </a:r>
            <a:r>
              <a:rPr sz="2000" b="1" spc="0" smtClean="0">
                <a:solidFill>
                  <a:srgbClr val="80807F"/>
                </a:solidFill>
                <a:latin typeface="Calibri"/>
                <a:cs typeface="Calibri"/>
              </a:rPr>
              <a:t>z</a:t>
            </a:r>
            <a:r>
              <a:rPr lang="de-DE" sz="2000" b="1" spc="0" smtClean="0">
                <a:solidFill>
                  <a:srgbClr val="80807F"/>
                </a:solidFill>
                <a:latin typeface="Calibri"/>
                <a:cs typeface="Calibri"/>
              </a:rPr>
              <a:t>en</a:t>
            </a:r>
            <a:r>
              <a:rPr sz="2000" b="1" spc="0" smtClean="0">
                <a:solidFill>
                  <a:srgbClr val="80807F"/>
                </a:solidFill>
                <a:latin typeface="Times New Roman"/>
                <a:cs typeface="Times New Roman"/>
              </a:rPr>
              <a:t> </a:t>
            </a:r>
            <a:r>
              <a:rPr sz="2000" b="1" spc="-40" smtClean="0">
                <a:solidFill>
                  <a:srgbClr val="80807F"/>
                </a:solidFill>
                <a:latin typeface="Calibri"/>
                <a:cs typeface="Calibri"/>
              </a:rPr>
              <a:t>P</a:t>
            </a:r>
            <a:r>
              <a:rPr sz="2000" b="1" spc="0" smtClean="0">
                <a:solidFill>
                  <a:srgbClr val="80807F"/>
                </a:solidFill>
                <a:latin typeface="Calibri"/>
                <a:cs typeface="Calibri"/>
              </a:rPr>
              <a:t>o</a:t>
            </a:r>
            <a:r>
              <a:rPr sz="2000" b="1" spc="-25" smtClean="0">
                <a:solidFill>
                  <a:srgbClr val="80807F"/>
                </a:solidFill>
                <a:latin typeface="Calibri"/>
                <a:cs typeface="Calibri"/>
              </a:rPr>
              <a:t>t</a:t>
            </a:r>
            <a:r>
              <a:rPr sz="2000" b="1" spc="-5" smtClean="0">
                <a:solidFill>
                  <a:srgbClr val="80807F"/>
                </a:solidFill>
                <a:latin typeface="Calibri"/>
                <a:cs typeface="Calibri"/>
              </a:rPr>
              <a:t>e</a:t>
            </a:r>
            <a:r>
              <a:rPr sz="2000" b="1" spc="5" smtClean="0">
                <a:solidFill>
                  <a:srgbClr val="80807F"/>
                </a:solidFill>
                <a:latin typeface="Calibri"/>
                <a:cs typeface="Calibri"/>
              </a:rPr>
              <a:t>n</a:t>
            </a:r>
            <a:r>
              <a:rPr sz="2000" b="1" spc="-10" smtClean="0">
                <a:solidFill>
                  <a:srgbClr val="80807F"/>
                </a:solidFill>
                <a:latin typeface="Calibri"/>
                <a:cs typeface="Calibri"/>
              </a:rPr>
              <a:t>z</a:t>
            </a:r>
            <a:r>
              <a:rPr sz="2000" b="1" spc="0" smtClean="0">
                <a:solidFill>
                  <a:srgbClr val="80807F"/>
                </a:solidFill>
                <a:latin typeface="Calibri"/>
                <a:cs typeface="Calibri"/>
              </a:rPr>
              <a:t>i</a:t>
            </a:r>
            <a:r>
              <a:rPr sz="2000" b="1" spc="-5" smtClean="0">
                <a:solidFill>
                  <a:srgbClr val="80807F"/>
                </a:solidFill>
                <a:latin typeface="Calibri"/>
                <a:cs typeface="Calibri"/>
              </a:rPr>
              <a:t>a</a:t>
            </a:r>
            <a:r>
              <a:rPr sz="2000" b="1" spc="0" smtClean="0">
                <a:solidFill>
                  <a:srgbClr val="80807F"/>
                </a:solidFill>
                <a:latin typeface="Calibri"/>
                <a:cs typeface="Calibri"/>
              </a:rPr>
              <a:t>le</a:t>
            </a:r>
            <a:endParaRPr sz="2000">
              <a:latin typeface="Calibri"/>
              <a:cs typeface="Calibri"/>
            </a:endParaRPr>
          </a:p>
          <a:p>
            <a:pPr marL="12700" marR="455295">
              <a:lnSpc>
                <a:spcPts val="4800"/>
              </a:lnSpc>
            </a:pPr>
            <a:r>
              <a:rPr sz="2000" b="1" smtClean="0">
                <a:solidFill>
                  <a:srgbClr val="80807F"/>
                </a:solidFill>
                <a:latin typeface="Calibri"/>
                <a:cs typeface="Calibri"/>
              </a:rPr>
              <a:t>S</a:t>
            </a:r>
            <a:r>
              <a:rPr sz="2000" b="1" spc="-45" smtClean="0">
                <a:solidFill>
                  <a:srgbClr val="80807F"/>
                </a:solidFill>
                <a:latin typeface="Calibri"/>
                <a:cs typeface="Calibri"/>
              </a:rPr>
              <a:t>z</a:t>
            </a:r>
            <a:r>
              <a:rPr sz="2000" b="1" spc="-5" smtClean="0">
                <a:solidFill>
                  <a:srgbClr val="80807F"/>
                </a:solidFill>
                <a:latin typeface="Calibri"/>
                <a:cs typeface="Calibri"/>
              </a:rPr>
              <a:t>e</a:t>
            </a:r>
            <a:r>
              <a:rPr sz="2000" b="1" spc="5" smtClean="0">
                <a:solidFill>
                  <a:srgbClr val="80807F"/>
                </a:solidFill>
                <a:latin typeface="Calibri"/>
                <a:cs typeface="Calibri"/>
              </a:rPr>
              <a:t>n</a:t>
            </a:r>
            <a:r>
              <a:rPr sz="2000" b="1" spc="-5" smtClean="0">
                <a:solidFill>
                  <a:srgbClr val="80807F"/>
                </a:solidFill>
                <a:latin typeface="Calibri"/>
                <a:cs typeface="Calibri"/>
              </a:rPr>
              <a:t>a</a:t>
            </a:r>
            <a:r>
              <a:rPr sz="2000" b="1" spc="-10" smtClean="0">
                <a:solidFill>
                  <a:srgbClr val="80807F"/>
                </a:solidFill>
                <a:latin typeface="Calibri"/>
                <a:cs typeface="Calibri"/>
              </a:rPr>
              <a:t>r</a:t>
            </a:r>
            <a:r>
              <a:rPr sz="2000" b="1" spc="0" smtClean="0">
                <a:solidFill>
                  <a:srgbClr val="80807F"/>
                </a:solidFill>
                <a:latin typeface="Calibri"/>
                <a:cs typeface="Calibri"/>
              </a:rPr>
              <a:t>i</a:t>
            </a:r>
            <a:r>
              <a:rPr sz="2000" b="1" spc="-5" smtClean="0">
                <a:solidFill>
                  <a:srgbClr val="80807F"/>
                </a:solidFill>
                <a:latin typeface="Calibri"/>
                <a:cs typeface="Calibri"/>
              </a:rPr>
              <a:t>e</a:t>
            </a:r>
            <a:r>
              <a:rPr sz="2000" b="1" spc="0" smtClean="0">
                <a:solidFill>
                  <a:srgbClr val="80807F"/>
                </a:solidFill>
                <a:latin typeface="Calibri"/>
                <a:cs typeface="Calibri"/>
              </a:rPr>
              <a:t>n</a:t>
            </a:r>
            <a:r>
              <a:rPr sz="2000" b="1" spc="0" smtClean="0">
                <a:solidFill>
                  <a:srgbClr val="80807F"/>
                </a:solidFill>
                <a:latin typeface="Times New Roman"/>
                <a:cs typeface="Times New Roman"/>
              </a:rPr>
              <a:t> </a:t>
            </a:r>
            <a:r>
              <a:rPr sz="2000" b="1" spc="-5" smtClean="0">
                <a:solidFill>
                  <a:srgbClr val="80807F"/>
                </a:solidFill>
                <a:latin typeface="Calibri"/>
                <a:cs typeface="Calibri"/>
              </a:rPr>
              <a:t>A</a:t>
            </a:r>
            <a:r>
              <a:rPr sz="2000" b="1" spc="-15" smtClean="0">
                <a:solidFill>
                  <a:srgbClr val="80807F"/>
                </a:solidFill>
                <a:latin typeface="Calibri"/>
                <a:cs typeface="Calibri"/>
              </a:rPr>
              <a:t>k</a:t>
            </a:r>
            <a:r>
              <a:rPr sz="2000" b="1" spc="-25" smtClean="0">
                <a:solidFill>
                  <a:srgbClr val="80807F"/>
                </a:solidFill>
                <a:latin typeface="Calibri"/>
                <a:cs typeface="Calibri"/>
              </a:rPr>
              <a:t>t</a:t>
            </a:r>
            <a:r>
              <a:rPr sz="2000" b="1" spc="-5" smtClean="0">
                <a:solidFill>
                  <a:srgbClr val="80807F"/>
                </a:solidFill>
                <a:latin typeface="Calibri"/>
                <a:cs typeface="Calibri"/>
              </a:rPr>
              <a:t>e</a:t>
            </a:r>
            <a:r>
              <a:rPr sz="2000" b="1" spc="5" smtClean="0">
                <a:solidFill>
                  <a:srgbClr val="80807F"/>
                </a:solidFill>
                <a:latin typeface="Calibri"/>
                <a:cs typeface="Calibri"/>
              </a:rPr>
              <a:t>u</a:t>
            </a:r>
            <a:r>
              <a:rPr sz="2000" b="1" spc="-35" smtClean="0">
                <a:solidFill>
                  <a:srgbClr val="80807F"/>
                </a:solidFill>
                <a:latin typeface="Calibri"/>
                <a:cs typeface="Calibri"/>
              </a:rPr>
              <a:t>r</a:t>
            </a:r>
            <a:r>
              <a:rPr sz="2000" b="1" spc="0" smtClean="0">
                <a:solidFill>
                  <a:srgbClr val="80807F"/>
                </a:solidFill>
                <a:latin typeface="Calibri"/>
                <a:cs typeface="Calibri"/>
              </a:rPr>
              <a:t>s</a:t>
            </a:r>
            <a:r>
              <a:rPr sz="2000" b="1" spc="5" smtClean="0">
                <a:solidFill>
                  <a:srgbClr val="80807F"/>
                </a:solidFill>
                <a:latin typeface="Calibri"/>
                <a:cs typeface="Calibri"/>
              </a:rPr>
              <a:t>b</a:t>
            </a:r>
            <a:r>
              <a:rPr sz="2000" b="1" spc="-15" smtClean="0">
                <a:solidFill>
                  <a:srgbClr val="80807F"/>
                </a:solidFill>
                <a:latin typeface="Calibri"/>
                <a:cs typeface="Calibri"/>
              </a:rPr>
              <a:t>e</a:t>
            </a:r>
            <a:r>
              <a:rPr sz="2000" b="1" spc="-25" smtClean="0">
                <a:solidFill>
                  <a:srgbClr val="80807F"/>
                </a:solidFill>
                <a:latin typeface="Calibri"/>
                <a:cs typeface="Calibri"/>
              </a:rPr>
              <a:t>t</a:t>
            </a:r>
            <a:r>
              <a:rPr sz="2000" b="1" spc="-5" smtClean="0">
                <a:solidFill>
                  <a:srgbClr val="80807F"/>
                </a:solidFill>
                <a:latin typeface="Calibri"/>
                <a:cs typeface="Calibri"/>
              </a:rPr>
              <a:t>e</a:t>
            </a:r>
            <a:r>
              <a:rPr sz="2000" b="1" spc="0" smtClean="0">
                <a:solidFill>
                  <a:srgbClr val="80807F"/>
                </a:solidFill>
                <a:latin typeface="Calibri"/>
                <a:cs typeface="Calibri"/>
              </a:rPr>
              <a:t>ili</a:t>
            </a:r>
            <a:r>
              <a:rPr sz="2000" b="1" spc="-5" smtClean="0">
                <a:solidFill>
                  <a:srgbClr val="80807F"/>
                </a:solidFill>
                <a:latin typeface="Calibri"/>
                <a:cs typeface="Calibri"/>
              </a:rPr>
              <a:t>g</a:t>
            </a:r>
            <a:r>
              <a:rPr sz="2000" b="1" spc="5" smtClean="0">
                <a:solidFill>
                  <a:srgbClr val="80807F"/>
                </a:solidFill>
                <a:latin typeface="Calibri"/>
                <a:cs typeface="Calibri"/>
              </a:rPr>
              <a:t>un</a:t>
            </a:r>
            <a:r>
              <a:rPr sz="2000" b="1" spc="0" smtClean="0">
                <a:solidFill>
                  <a:srgbClr val="80807F"/>
                </a:solidFill>
                <a:latin typeface="Calibri"/>
                <a:cs typeface="Calibri"/>
              </a:rPr>
              <a:t>g</a:t>
            </a:r>
            <a:r>
              <a:rPr sz="2000" b="1" spc="0" smtClean="0">
                <a:solidFill>
                  <a:srgbClr val="80807F"/>
                </a:solidFill>
                <a:latin typeface="Times New Roman"/>
                <a:cs typeface="Times New Roman"/>
              </a:rPr>
              <a:t> </a:t>
            </a:r>
            <a:r>
              <a:rPr sz="2000" b="1" spc="0" smtClean="0">
                <a:solidFill>
                  <a:srgbClr val="80807F"/>
                </a:solidFill>
                <a:latin typeface="Calibri"/>
                <a:cs typeface="Calibri"/>
              </a:rPr>
              <a:t>M</a:t>
            </a:r>
            <a:r>
              <a:rPr sz="2000" b="1" spc="-5" smtClean="0">
                <a:solidFill>
                  <a:srgbClr val="80807F"/>
                </a:solidFill>
                <a:latin typeface="Calibri"/>
                <a:cs typeface="Calibri"/>
              </a:rPr>
              <a:t>a</a:t>
            </a:r>
            <a:r>
              <a:rPr sz="2000" b="1" spc="5" smtClean="0">
                <a:solidFill>
                  <a:srgbClr val="80807F"/>
                </a:solidFill>
                <a:latin typeface="Calibri"/>
                <a:cs typeface="Calibri"/>
              </a:rPr>
              <a:t>ßn</a:t>
            </a:r>
            <a:r>
              <a:rPr sz="2000" b="1" spc="-5" smtClean="0">
                <a:solidFill>
                  <a:srgbClr val="80807F"/>
                </a:solidFill>
                <a:latin typeface="Calibri"/>
                <a:cs typeface="Calibri"/>
              </a:rPr>
              <a:t>a</a:t>
            </a:r>
            <a:r>
              <a:rPr sz="2000" b="1" spc="5" smtClean="0">
                <a:solidFill>
                  <a:srgbClr val="80807F"/>
                </a:solidFill>
                <a:latin typeface="Calibri"/>
                <a:cs typeface="Calibri"/>
              </a:rPr>
              <a:t>h</a:t>
            </a:r>
            <a:r>
              <a:rPr sz="2000" b="1" spc="-5" smtClean="0">
                <a:solidFill>
                  <a:srgbClr val="80807F"/>
                </a:solidFill>
                <a:latin typeface="Calibri"/>
                <a:cs typeface="Calibri"/>
              </a:rPr>
              <a:t>me</a:t>
            </a:r>
            <a:r>
              <a:rPr sz="2000" b="1" spc="0" smtClean="0">
                <a:solidFill>
                  <a:srgbClr val="80807F"/>
                </a:solidFill>
                <a:latin typeface="Calibri"/>
                <a:cs typeface="Calibri"/>
              </a:rPr>
              <a:t>n</a:t>
            </a:r>
            <a:r>
              <a:rPr sz="2000" b="1" spc="0" smtClean="0">
                <a:solidFill>
                  <a:srgbClr val="80807F"/>
                </a:solidFill>
                <a:latin typeface="Times New Roman"/>
                <a:cs typeface="Times New Roman"/>
              </a:rPr>
              <a:t> </a:t>
            </a:r>
            <a:r>
              <a:rPr sz="2000" b="1" spc="-10" smtClean="0">
                <a:solidFill>
                  <a:srgbClr val="80807F"/>
                </a:solidFill>
                <a:latin typeface="Calibri"/>
                <a:cs typeface="Calibri"/>
              </a:rPr>
              <a:t>C</a:t>
            </a:r>
            <a:r>
              <a:rPr sz="2000" b="1" spc="0" smtClean="0">
                <a:solidFill>
                  <a:srgbClr val="80807F"/>
                </a:solidFill>
                <a:latin typeface="Calibri"/>
                <a:cs typeface="Calibri"/>
              </a:rPr>
              <a:t>o</a:t>
            </a:r>
            <a:r>
              <a:rPr sz="2000" b="1" spc="-20" smtClean="0">
                <a:solidFill>
                  <a:srgbClr val="80807F"/>
                </a:solidFill>
                <a:latin typeface="Calibri"/>
                <a:cs typeface="Calibri"/>
              </a:rPr>
              <a:t>n</a:t>
            </a:r>
            <a:r>
              <a:rPr sz="2000" b="1" spc="0" smtClean="0">
                <a:solidFill>
                  <a:srgbClr val="80807F"/>
                </a:solidFill>
                <a:latin typeface="Calibri"/>
                <a:cs typeface="Calibri"/>
              </a:rPr>
              <a:t>t</a:t>
            </a:r>
            <a:r>
              <a:rPr sz="2000" b="1" spc="-35" smtClean="0">
                <a:solidFill>
                  <a:srgbClr val="80807F"/>
                </a:solidFill>
                <a:latin typeface="Calibri"/>
                <a:cs typeface="Calibri"/>
              </a:rPr>
              <a:t>r</a:t>
            </a:r>
            <a:r>
              <a:rPr sz="2000" b="1" spc="0" smtClean="0">
                <a:solidFill>
                  <a:srgbClr val="80807F"/>
                </a:solidFill>
                <a:latin typeface="Calibri"/>
                <a:cs typeface="Calibri"/>
              </a:rPr>
              <a:t>olli</a:t>
            </a:r>
            <a:r>
              <a:rPr sz="2000" b="1" spc="5" smtClean="0">
                <a:solidFill>
                  <a:srgbClr val="80807F"/>
                </a:solidFill>
                <a:latin typeface="Calibri"/>
                <a:cs typeface="Calibri"/>
              </a:rPr>
              <a:t>n</a:t>
            </a:r>
            <a:r>
              <a:rPr sz="2000" b="1" spc="0" smtClean="0">
                <a:solidFill>
                  <a:srgbClr val="80807F"/>
                </a:solidFill>
                <a:latin typeface="Calibri"/>
                <a:cs typeface="Calibri"/>
              </a:rPr>
              <a:t>g</a:t>
            </a:r>
            <a:endParaRPr lang="de-DE" sz="2000" b="1" spc="0" smtClean="0">
              <a:solidFill>
                <a:srgbClr val="80807F"/>
              </a:solidFill>
              <a:latin typeface="Calibri"/>
              <a:cs typeface="Calibri"/>
            </a:endParaRPr>
          </a:p>
          <a:p>
            <a:pPr marL="12700" marR="455295">
              <a:lnSpc>
                <a:spcPts val="4800"/>
              </a:lnSpc>
            </a:pPr>
            <a:r>
              <a:rPr lang="de-DE" sz="2000" b="1" spc="-5">
                <a:solidFill>
                  <a:srgbClr val="80807F"/>
                </a:solidFill>
                <a:latin typeface="Calibri"/>
                <a:cs typeface="Calibri"/>
              </a:rPr>
              <a:t>Ö</a:t>
            </a:r>
            <a:r>
              <a:rPr lang="de-DE" sz="2000" b="1">
                <a:solidFill>
                  <a:srgbClr val="80807F"/>
                </a:solidFill>
                <a:latin typeface="Calibri"/>
                <a:cs typeface="Calibri"/>
              </a:rPr>
              <a:t>f</a:t>
            </a:r>
            <a:r>
              <a:rPr lang="de-DE" sz="2000" b="1" spc="-40">
                <a:solidFill>
                  <a:srgbClr val="80807F"/>
                </a:solidFill>
                <a:latin typeface="Calibri"/>
                <a:cs typeface="Calibri"/>
              </a:rPr>
              <a:t>f</a:t>
            </a:r>
            <a:r>
              <a:rPr lang="de-DE" sz="2000" b="1" spc="-5">
                <a:solidFill>
                  <a:srgbClr val="80807F"/>
                </a:solidFill>
                <a:latin typeface="Calibri"/>
                <a:cs typeface="Calibri"/>
              </a:rPr>
              <a:t>e</a:t>
            </a:r>
            <a:r>
              <a:rPr lang="de-DE" sz="2000" b="1" spc="-20">
                <a:solidFill>
                  <a:srgbClr val="80807F"/>
                </a:solidFill>
                <a:latin typeface="Calibri"/>
                <a:cs typeface="Calibri"/>
              </a:rPr>
              <a:t>n</a:t>
            </a:r>
            <a:r>
              <a:rPr lang="de-DE" sz="2000" b="1">
                <a:solidFill>
                  <a:srgbClr val="80807F"/>
                </a:solidFill>
                <a:latin typeface="Calibri"/>
                <a:cs typeface="Calibri"/>
              </a:rPr>
              <a:t>tli</a:t>
            </a:r>
            <a:r>
              <a:rPr lang="de-DE" sz="2000" b="1" spc="-5">
                <a:solidFill>
                  <a:srgbClr val="80807F"/>
                </a:solidFill>
                <a:latin typeface="Calibri"/>
                <a:cs typeface="Calibri"/>
              </a:rPr>
              <a:t>c</a:t>
            </a:r>
            <a:r>
              <a:rPr lang="de-DE" sz="2000" b="1" spc="5">
                <a:solidFill>
                  <a:srgbClr val="80807F"/>
                </a:solidFill>
                <a:latin typeface="Calibri"/>
                <a:cs typeface="Calibri"/>
              </a:rPr>
              <a:t>h</a:t>
            </a:r>
            <a:r>
              <a:rPr lang="de-DE" sz="2000" b="1" spc="-65">
                <a:solidFill>
                  <a:srgbClr val="80807F"/>
                </a:solidFill>
                <a:latin typeface="Calibri"/>
                <a:cs typeface="Calibri"/>
              </a:rPr>
              <a:t>k</a:t>
            </a:r>
            <a:r>
              <a:rPr lang="de-DE" sz="2000" b="1" spc="-5">
                <a:solidFill>
                  <a:srgbClr val="80807F"/>
                </a:solidFill>
                <a:latin typeface="Calibri"/>
                <a:cs typeface="Calibri"/>
              </a:rPr>
              <a:t>e</a:t>
            </a:r>
            <a:r>
              <a:rPr lang="de-DE" sz="2000" b="1">
                <a:solidFill>
                  <a:srgbClr val="80807F"/>
                </a:solidFill>
                <a:latin typeface="Calibri"/>
                <a:cs typeface="Calibri"/>
              </a:rPr>
              <a:t>its</a:t>
            </a:r>
            <a:r>
              <a:rPr lang="de-DE" sz="2000" b="1" spc="-5">
                <a:solidFill>
                  <a:srgbClr val="80807F"/>
                </a:solidFill>
                <a:latin typeface="Calibri"/>
                <a:cs typeface="Calibri"/>
              </a:rPr>
              <a:t>a</a:t>
            </a:r>
            <a:r>
              <a:rPr lang="de-DE" sz="2000" b="1" spc="-10">
                <a:solidFill>
                  <a:srgbClr val="80807F"/>
                </a:solidFill>
                <a:latin typeface="Calibri"/>
                <a:cs typeface="Calibri"/>
              </a:rPr>
              <a:t>r</a:t>
            </a:r>
            <a:r>
              <a:rPr lang="de-DE" sz="2000" b="1" spc="5">
                <a:solidFill>
                  <a:srgbClr val="80807F"/>
                </a:solidFill>
                <a:latin typeface="Calibri"/>
                <a:cs typeface="Calibri"/>
              </a:rPr>
              <a:t>b</a:t>
            </a:r>
            <a:r>
              <a:rPr lang="de-DE" sz="2000" b="1" spc="-5">
                <a:solidFill>
                  <a:srgbClr val="80807F"/>
                </a:solidFill>
                <a:latin typeface="Calibri"/>
                <a:cs typeface="Calibri"/>
              </a:rPr>
              <a:t>e</a:t>
            </a:r>
            <a:r>
              <a:rPr lang="de-DE" sz="2000" b="1">
                <a:solidFill>
                  <a:srgbClr val="80807F"/>
                </a:solidFill>
                <a:latin typeface="Calibri"/>
                <a:cs typeface="Calibri"/>
              </a:rPr>
              <a:t>it</a:t>
            </a:r>
            <a:endParaRPr sz="2000">
              <a:latin typeface="Calibri"/>
              <a:cs typeface="Calibri"/>
            </a:endParaRPr>
          </a:p>
        </p:txBody>
      </p:sp>
      <p:sp>
        <p:nvSpPr>
          <p:cNvPr id="6" name="Rechteck 5"/>
          <p:cNvSpPr/>
          <p:nvPr/>
        </p:nvSpPr>
        <p:spPr>
          <a:xfrm>
            <a:off x="380492" y="6165304"/>
            <a:ext cx="5328592" cy="215444"/>
          </a:xfrm>
          <a:prstGeom prst="rect">
            <a:avLst/>
          </a:prstGeom>
        </p:spPr>
        <p:txBody>
          <a:bodyPr wrap="square">
            <a:spAutoFit/>
          </a:bodyPr>
          <a:lstStyle/>
          <a:p>
            <a:r>
              <a:rPr lang="de-DE" sz="800" smtClean="0"/>
              <a:t>[nach: Kommunaler </a:t>
            </a:r>
            <a:r>
              <a:rPr lang="de-DE" sz="800"/>
              <a:t>Klimaschutz - Wertschöpfung - 27. November 2012 | TSB, M. </a:t>
            </a:r>
            <a:r>
              <a:rPr lang="de-DE" sz="800" smtClean="0"/>
              <a:t>Münch, geändert 2014, NLG]</a:t>
            </a:r>
            <a:endParaRPr lang="de-DE" sz="800"/>
          </a:p>
        </p:txBody>
      </p:sp>
    </p:spTree>
    <p:extLst>
      <p:ext uri="{BB962C8B-B14F-4D97-AF65-F5344CB8AC3E}">
        <p14:creationId xmlns:p14="http://schemas.microsoft.com/office/powerpoint/2010/main" val="176989706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Agenda Auftaktveranstaltung 21.01.2014</a:t>
            </a:r>
            <a:endParaRPr lang="de-DE"/>
          </a:p>
        </p:txBody>
      </p:sp>
      <p:sp>
        <p:nvSpPr>
          <p:cNvPr id="3" name="Inhaltsplatzhalter 2"/>
          <p:cNvSpPr>
            <a:spLocks noGrp="1"/>
          </p:cNvSpPr>
          <p:nvPr>
            <p:ph idx="1"/>
          </p:nvPr>
        </p:nvSpPr>
        <p:spPr/>
        <p:txBody>
          <a:bodyPr/>
          <a:lstStyle/>
          <a:p>
            <a:endParaRPr lang="de-DE">
              <a:latin typeface="Arial" pitchFamily="34" charset="0"/>
              <a:cs typeface="Arial" pitchFamily="34" charset="0"/>
            </a:endParaRPr>
          </a:p>
          <a:p>
            <a:pPr marL="457200" indent="-457200">
              <a:buFont typeface="Wingdings" panose="05000000000000000000" pitchFamily="2" charset="2"/>
              <a:buChar char="§"/>
            </a:pPr>
            <a:r>
              <a:rPr lang="de-DE" sz="2800" b="1" smtClean="0">
                <a:solidFill>
                  <a:srgbClr val="800000"/>
                </a:solidFill>
                <a:effectLst>
                  <a:outerShdw blurRad="38100" dist="38100" dir="2700000" algn="tl">
                    <a:srgbClr val="000000">
                      <a:alpha val="43137"/>
                    </a:srgbClr>
                  </a:outerShdw>
                </a:effectLst>
                <a:latin typeface="Arial" pitchFamily="34" charset="0"/>
                <a:cs typeface="Arial" pitchFamily="34" charset="0"/>
              </a:rPr>
              <a:t>Aufgaben der NLG </a:t>
            </a:r>
            <a:endParaRPr lang="de-DE" sz="2800" b="1">
              <a:solidFill>
                <a:srgbClr val="800000"/>
              </a:solidFill>
              <a:effectLst>
                <a:outerShdw blurRad="38100" dist="38100" dir="2700000" algn="tl">
                  <a:srgbClr val="000000">
                    <a:alpha val="43137"/>
                  </a:srgbClr>
                </a:outerShdw>
              </a:effectLst>
              <a:latin typeface="Arial" pitchFamily="34" charset="0"/>
              <a:cs typeface="Arial" pitchFamily="34" charset="0"/>
            </a:endParaRP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Inhalte und Aufgaben des Klimaschutzkonzepts</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Beispiele für Datenerfassung </a:t>
            </a:r>
            <a:r>
              <a:rPr lang="de-DE" sz="2600" b="1">
                <a:solidFill>
                  <a:srgbClr val="800000"/>
                </a:solidFill>
                <a:latin typeface="Arial" pitchFamily="34" charset="0"/>
                <a:cs typeface="Arial" pitchFamily="34" charset="0"/>
              </a:rPr>
              <a:t>und -auswertung</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Beteiligung </a:t>
            </a:r>
            <a:r>
              <a:rPr lang="de-DE" sz="2600" b="1" smtClean="0">
                <a:solidFill>
                  <a:srgbClr val="800000"/>
                </a:solidFill>
                <a:latin typeface="Arial" pitchFamily="34" charset="0"/>
                <a:cs typeface="Arial" pitchFamily="34" charset="0"/>
              </a:rPr>
              <a:t>von Akteuren</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Vorstellung Arbeitsthemen</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Bildung von zwei Arbeitskreisen</a:t>
            </a:r>
          </a:p>
          <a:p>
            <a:endParaRPr lang="de-DE"/>
          </a:p>
        </p:txBody>
      </p:sp>
    </p:spTree>
    <p:extLst>
      <p:ext uri="{BB962C8B-B14F-4D97-AF65-F5344CB8AC3E}">
        <p14:creationId xmlns:p14="http://schemas.microsoft.com/office/powerpoint/2010/main" val="4003615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smtClean="0"/>
              <a:t>Ziele des Prozesses</a:t>
            </a:r>
            <a:endParaRPr lang="de-DE"/>
          </a:p>
        </p:txBody>
      </p:sp>
      <p:sp>
        <p:nvSpPr>
          <p:cNvPr id="3" name="Textfeld 2"/>
          <p:cNvSpPr txBox="1"/>
          <p:nvPr/>
        </p:nvSpPr>
        <p:spPr>
          <a:xfrm>
            <a:off x="1388604" y="1448780"/>
            <a:ext cx="7560840" cy="2554545"/>
          </a:xfrm>
          <a:prstGeom prst="rect">
            <a:avLst/>
          </a:prstGeom>
          <a:noFill/>
        </p:spPr>
        <p:txBody>
          <a:bodyPr wrap="square" rtlCol="0">
            <a:spAutoFit/>
          </a:bodyPr>
          <a:lstStyle/>
          <a:p>
            <a:pPr marL="342900" indent="-342900">
              <a:buClr>
                <a:srgbClr val="22724D"/>
              </a:buClr>
              <a:buFont typeface="Wingdings" panose="05000000000000000000" pitchFamily="2" charset="2"/>
              <a:buChar char="§"/>
            </a:pPr>
            <a:r>
              <a:rPr lang="de-DE" sz="2000" b="1" smtClean="0"/>
              <a:t>Konkrete Maßnahmen </a:t>
            </a:r>
            <a:r>
              <a:rPr lang="de-DE" sz="2000" b="1"/>
              <a:t>und </a:t>
            </a:r>
            <a:r>
              <a:rPr lang="de-DE" sz="2000" b="1" smtClean="0"/>
              <a:t>voraussichtliche </a:t>
            </a:r>
            <a:r>
              <a:rPr lang="de-DE" sz="2000" b="1"/>
              <a:t>Kosten </a:t>
            </a:r>
            <a:r>
              <a:rPr lang="de-DE" sz="2000" b="1" smtClean="0"/>
              <a:t>dazu bestimmen</a:t>
            </a:r>
          </a:p>
          <a:p>
            <a:pPr marL="342900" indent="-342900">
              <a:buClr>
                <a:srgbClr val="22724D"/>
              </a:buClr>
              <a:buFont typeface="Wingdings" panose="05000000000000000000" pitchFamily="2" charset="2"/>
              <a:buChar char="§"/>
            </a:pPr>
            <a:endParaRPr lang="de-DE" sz="2000"/>
          </a:p>
          <a:p>
            <a:pPr marL="342900" indent="-342900">
              <a:buClr>
                <a:srgbClr val="22724D"/>
              </a:buClr>
              <a:buFont typeface="Wingdings" panose="05000000000000000000" pitchFamily="2" charset="2"/>
              <a:buChar char="§"/>
            </a:pPr>
            <a:r>
              <a:rPr lang="de-DE" sz="2000" b="1" smtClean="0"/>
              <a:t>Maßnahmen </a:t>
            </a:r>
            <a:r>
              <a:rPr lang="de-DE" sz="2000" b="1"/>
              <a:t>und Projekte </a:t>
            </a:r>
            <a:r>
              <a:rPr lang="de-DE" sz="2000" b="1" smtClean="0"/>
              <a:t>koordinieren</a:t>
            </a:r>
            <a:r>
              <a:rPr lang="de-DE" sz="2000" b="1"/>
              <a:t>, </a:t>
            </a:r>
            <a:r>
              <a:rPr lang="de-DE" sz="2000" b="1" smtClean="0"/>
              <a:t>anstoßen und zur Umsetzung vorbereiten, </a:t>
            </a:r>
            <a:r>
              <a:rPr lang="de-DE" sz="2000" b="1"/>
              <a:t>die zu CO2-Reduktionen und Energieeinsparungen führen </a:t>
            </a:r>
            <a:endParaRPr lang="de-DE" sz="2000" b="1" smtClean="0"/>
          </a:p>
          <a:p>
            <a:pPr marL="342900" indent="-342900">
              <a:buClr>
                <a:srgbClr val="22724D"/>
              </a:buClr>
              <a:buFont typeface="Wingdings" panose="05000000000000000000" pitchFamily="2" charset="2"/>
              <a:buChar char="§"/>
            </a:pPr>
            <a:endParaRPr lang="de-DE" sz="2000" b="1" smtClean="0"/>
          </a:p>
          <a:p>
            <a:pPr marL="342900" indent="-342900">
              <a:buClr>
                <a:srgbClr val="22724D"/>
              </a:buClr>
              <a:buFont typeface="Wingdings" panose="05000000000000000000" pitchFamily="2" charset="2"/>
              <a:buChar char="§"/>
            </a:pPr>
            <a:r>
              <a:rPr lang="de-DE" sz="2000" b="1" smtClean="0"/>
              <a:t>Regelmäßige Erfolgskontrolle und Berichterstattung</a:t>
            </a:r>
            <a:endParaRPr lang="de-DE" sz="2000"/>
          </a:p>
        </p:txBody>
      </p:sp>
    </p:spTree>
    <p:extLst>
      <p:ext uri="{BB962C8B-B14F-4D97-AF65-F5344CB8AC3E}">
        <p14:creationId xmlns:p14="http://schemas.microsoft.com/office/powerpoint/2010/main" val="254989016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Maßnahmen</a:t>
            </a:r>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51364116"/>
              </p:ext>
            </p:extLst>
          </p:nvPr>
        </p:nvGraphicFramePr>
        <p:xfrm>
          <a:off x="1352600" y="1484784"/>
          <a:ext cx="7214400" cy="5058373"/>
        </p:xfrm>
        <a:graphic>
          <a:graphicData uri="http://schemas.openxmlformats.org/drawingml/2006/table">
            <a:tbl>
              <a:tblPr firstRow="1" firstCol="1" bandRow="1"/>
              <a:tblGrid>
                <a:gridCol w="2118334"/>
                <a:gridCol w="2157535"/>
                <a:gridCol w="1953995"/>
                <a:gridCol w="984536"/>
              </a:tblGrid>
              <a:tr h="493920">
                <a:tc>
                  <a:txBody>
                    <a:bodyPr/>
                    <a:lstStyle/>
                    <a:p>
                      <a:pPr>
                        <a:lnSpc>
                          <a:spcPct val="115000"/>
                        </a:lnSpc>
                        <a:spcAft>
                          <a:spcPts val="0"/>
                        </a:spcAft>
                      </a:pPr>
                      <a:r>
                        <a:rPr lang="de-DE" sz="1200" b="1">
                          <a:effectLst/>
                          <a:latin typeface="Arial"/>
                          <a:ea typeface="Times New Roman"/>
                        </a:rPr>
                        <a:t>Maßnahmen-</a:t>
                      </a:r>
                      <a:endParaRPr lang="de-DE" sz="1200">
                        <a:effectLst/>
                        <a:latin typeface="Arial"/>
                        <a:ea typeface="Times New Roman"/>
                      </a:endParaRPr>
                    </a:p>
                    <a:p>
                      <a:pPr>
                        <a:lnSpc>
                          <a:spcPct val="115000"/>
                        </a:lnSpc>
                        <a:spcAft>
                          <a:spcPts val="0"/>
                        </a:spcAft>
                      </a:pPr>
                      <a:r>
                        <a:rPr lang="de-DE" sz="1200" b="1">
                          <a:effectLst/>
                          <a:latin typeface="Arial"/>
                          <a:ea typeface="Times New Roman"/>
                        </a:rPr>
                        <a:t>bereiche</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b="1" smtClean="0">
                          <a:effectLst/>
                          <a:latin typeface="Arial"/>
                          <a:ea typeface="Times New Roman"/>
                        </a:rPr>
                        <a:t>Planung/</a:t>
                      </a:r>
                      <a:r>
                        <a:rPr lang="de-DE" sz="1200" b="1" baseline="0" smtClean="0">
                          <a:effectLst/>
                          <a:latin typeface="Arial"/>
                          <a:ea typeface="Times New Roman"/>
                        </a:rPr>
                        <a:t> </a:t>
                      </a:r>
                      <a:r>
                        <a:rPr lang="de-DE" sz="1200" b="1" smtClean="0">
                          <a:effectLst/>
                          <a:latin typeface="Arial"/>
                          <a:ea typeface="Times New Roman"/>
                        </a:rPr>
                        <a:t>Umsetzung</a:t>
                      </a:r>
                      <a:endParaRPr lang="de-DE" sz="1200">
                        <a:effectLst/>
                        <a:latin typeface="Arial"/>
                        <a:ea typeface="Times New Roman"/>
                      </a:endParaRPr>
                    </a:p>
                    <a:p>
                      <a:pPr>
                        <a:lnSpc>
                          <a:spcPct val="115000"/>
                        </a:lnSpc>
                        <a:spcAft>
                          <a:spcPts val="0"/>
                        </a:spcAft>
                      </a:pPr>
                      <a:r>
                        <a:rPr lang="de-DE" sz="1200" b="1" smtClean="0">
                          <a:effectLst/>
                          <a:latin typeface="Arial"/>
                          <a:ea typeface="Times New Roman"/>
                        </a:rPr>
                        <a:t>(Beispiele)</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b="1" smtClean="0">
                          <a:effectLst/>
                          <a:latin typeface="Arial"/>
                          <a:ea typeface="Times New Roman"/>
                        </a:rPr>
                        <a:t>Einzelmaßnahme</a:t>
                      </a:r>
                    </a:p>
                    <a:p>
                      <a:pPr>
                        <a:lnSpc>
                          <a:spcPct val="115000"/>
                        </a:lnSpc>
                        <a:spcAft>
                          <a:spcPts val="0"/>
                        </a:spcAft>
                      </a:pPr>
                      <a:r>
                        <a:rPr lang="de-DE" sz="1200" b="1" smtClean="0">
                          <a:effectLst/>
                          <a:latin typeface="Arial"/>
                          <a:ea typeface="Times New Roman"/>
                        </a:rPr>
                        <a:t>(Beispiele)</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b="1">
                          <a:effectLst/>
                          <a:latin typeface="Arial"/>
                          <a:ea typeface="Times New Roman"/>
                        </a:rPr>
                        <a:t>Akteur</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880">
                <a:tc>
                  <a:txBody>
                    <a:bodyPr/>
                    <a:lstStyle/>
                    <a:p>
                      <a:pPr>
                        <a:lnSpc>
                          <a:spcPct val="115000"/>
                        </a:lnSpc>
                        <a:spcAft>
                          <a:spcPts val="0"/>
                        </a:spcAft>
                      </a:pPr>
                      <a:r>
                        <a:rPr lang="de-DE" sz="1200">
                          <a:effectLst/>
                          <a:latin typeface="Arial"/>
                          <a:ea typeface="Times New Roman"/>
                        </a:rPr>
                        <a:t>Klimafreundliche Mobilität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Radwegekonzepte, E-Bike-Ladestationen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Verbesserung der Stellplätze an </a:t>
                      </a:r>
                      <a:r>
                        <a:rPr lang="de-DE" sz="1200" smtClean="0">
                          <a:effectLst/>
                          <a:latin typeface="Arial"/>
                          <a:ea typeface="Times New Roman"/>
                        </a:rPr>
                        <a:t>öffentlichen </a:t>
                      </a:r>
                      <a:r>
                        <a:rPr lang="de-DE" sz="1200">
                          <a:effectLst/>
                          <a:latin typeface="Arial"/>
                          <a:ea typeface="Times New Roman"/>
                        </a:rPr>
                        <a:t>Einrichtungen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Kommune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880">
                <a:tc>
                  <a:txBody>
                    <a:bodyPr/>
                    <a:lstStyle/>
                    <a:p>
                      <a:pPr>
                        <a:lnSpc>
                          <a:spcPct val="115000"/>
                        </a:lnSpc>
                        <a:spcAft>
                          <a:spcPts val="0"/>
                        </a:spcAft>
                      </a:pPr>
                      <a:r>
                        <a:rPr lang="de-DE" sz="1200">
                          <a:effectLst/>
                          <a:latin typeface="Arial"/>
                          <a:ea typeface="Times New Roman"/>
                        </a:rPr>
                        <a:t>Klimafreundliche Stadtentwicklung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Bauleitpläne, Erschließungsplanung, Versorgungskonzepte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„Bad-Rothenfelder-Modell“ (Kaufvertrag)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Kommune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20">
                <a:tc>
                  <a:txBody>
                    <a:bodyPr/>
                    <a:lstStyle/>
                    <a:p>
                      <a:pPr>
                        <a:lnSpc>
                          <a:spcPct val="115000"/>
                        </a:lnSpc>
                        <a:spcAft>
                          <a:spcPts val="0"/>
                        </a:spcAft>
                      </a:pPr>
                      <a:r>
                        <a:rPr lang="de-DE" sz="1200">
                          <a:effectLst/>
                          <a:latin typeface="Arial"/>
                          <a:ea typeface="Times New Roman"/>
                        </a:rPr>
                        <a:t>Klimafreundliche Beschaffung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Dienstanweisungen, Beschaffungsrichtlinien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smtClean="0">
                          <a:effectLst/>
                          <a:latin typeface="Arial"/>
                          <a:ea typeface="Times New Roman"/>
                        </a:rPr>
                        <a:t>Verwendung von Recyclingpapier</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Kommune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960">
                <a:tc>
                  <a:txBody>
                    <a:bodyPr/>
                    <a:lstStyle/>
                    <a:p>
                      <a:pPr>
                        <a:lnSpc>
                          <a:spcPct val="115000"/>
                        </a:lnSpc>
                        <a:spcAft>
                          <a:spcPts val="0"/>
                        </a:spcAft>
                      </a:pPr>
                      <a:r>
                        <a:rPr lang="de-DE" sz="1200">
                          <a:effectLst/>
                          <a:latin typeface="Arial"/>
                          <a:ea typeface="Times New Roman"/>
                        </a:rPr>
                        <a:t>Eigene Liegenschaften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Energetische Sanierung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Fenstererneuerung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Kommune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880">
                <a:tc>
                  <a:txBody>
                    <a:bodyPr/>
                    <a:lstStyle/>
                    <a:p>
                      <a:pPr>
                        <a:lnSpc>
                          <a:spcPct val="115000"/>
                        </a:lnSpc>
                        <a:spcAft>
                          <a:spcPts val="0"/>
                        </a:spcAft>
                      </a:pPr>
                      <a:r>
                        <a:rPr lang="de-DE" sz="1200">
                          <a:effectLst/>
                          <a:latin typeface="Arial"/>
                          <a:ea typeface="Times New Roman"/>
                        </a:rPr>
                        <a:t>Private Haushalte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Energetische Sanierung, </a:t>
                      </a:r>
                      <a:r>
                        <a:rPr lang="de-DE" sz="1200" err="1" smtClean="0">
                          <a:effectLst/>
                          <a:latin typeface="Arial"/>
                          <a:ea typeface="Times New Roman"/>
                        </a:rPr>
                        <a:t>EnergieeffizienzmaßnahmenEnergieberatung</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smtClean="0">
                          <a:effectLst/>
                          <a:latin typeface="Arial"/>
                          <a:ea typeface="Times New Roman"/>
                        </a:rPr>
                        <a:t>Beförderung Austausch </a:t>
                      </a:r>
                      <a:r>
                        <a:rPr lang="de-DE" sz="1200">
                          <a:effectLst/>
                          <a:latin typeface="Arial"/>
                          <a:ea typeface="Times New Roman"/>
                        </a:rPr>
                        <a:t>Heizungsanlage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smtClean="0">
                          <a:effectLst/>
                          <a:latin typeface="Arial"/>
                          <a:ea typeface="Times New Roman"/>
                        </a:rPr>
                        <a:t>Bürger</a:t>
                      </a:r>
                    </a:p>
                    <a:p>
                      <a:pPr>
                        <a:lnSpc>
                          <a:spcPct val="115000"/>
                        </a:lnSpc>
                        <a:spcAft>
                          <a:spcPts val="0"/>
                        </a:spcAft>
                      </a:pPr>
                      <a:r>
                        <a:rPr lang="de-DE" sz="1200" smtClean="0">
                          <a:effectLst/>
                          <a:latin typeface="Arial"/>
                          <a:ea typeface="Times New Roman"/>
                        </a:rPr>
                        <a:t>Dienstleister</a:t>
                      </a:r>
                    </a:p>
                    <a:p>
                      <a:pPr>
                        <a:lnSpc>
                          <a:spcPct val="115000"/>
                        </a:lnSpc>
                        <a:spcAft>
                          <a:spcPts val="0"/>
                        </a:spcAft>
                      </a:pPr>
                      <a:r>
                        <a:rPr lang="de-DE" sz="1200" smtClean="0">
                          <a:effectLst/>
                          <a:latin typeface="Arial"/>
                          <a:ea typeface="Times New Roman"/>
                        </a:rPr>
                        <a:t>Kommune</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20">
                <a:tc>
                  <a:txBody>
                    <a:bodyPr/>
                    <a:lstStyle/>
                    <a:p>
                      <a:pPr>
                        <a:lnSpc>
                          <a:spcPct val="115000"/>
                        </a:lnSpc>
                        <a:spcAft>
                          <a:spcPts val="0"/>
                        </a:spcAft>
                      </a:pPr>
                      <a:r>
                        <a:rPr lang="de-DE" sz="1200">
                          <a:effectLst/>
                          <a:latin typeface="Arial"/>
                          <a:ea typeface="Times New Roman"/>
                        </a:rPr>
                        <a:t>Gewerbe, Handel und Dienstleistungen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Energetische Sanierung, Nutzung von 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Austausch Beleuchtungsmittel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smtClean="0">
                          <a:effectLst/>
                          <a:latin typeface="Arial"/>
                          <a:ea typeface="Times New Roman"/>
                        </a:rPr>
                        <a:t>Gewerbe-treibende</a:t>
                      </a:r>
                      <a:endParaRPr lang="de-DE" sz="12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20">
                <a:tc>
                  <a:txBody>
                    <a:bodyPr/>
                    <a:lstStyle/>
                    <a:p>
                      <a:pPr>
                        <a:lnSpc>
                          <a:spcPct val="115000"/>
                        </a:lnSpc>
                        <a:spcAft>
                          <a:spcPts val="0"/>
                        </a:spcAft>
                      </a:pPr>
                      <a:r>
                        <a:rPr lang="de-DE" sz="1200">
                          <a:effectLst/>
                          <a:latin typeface="Arial"/>
                          <a:ea typeface="Times New Roman"/>
                        </a:rPr>
                        <a:t>Klimafreundliche Energieversorgung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Biogasanlagen, BHKW, KWK-Anlagen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BHKW für eine Schule errichten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smtClean="0">
                          <a:effectLst/>
                          <a:latin typeface="Arial"/>
                          <a:ea typeface="Times New Roman"/>
                        </a:rPr>
                        <a:t>Betreiber </a:t>
                      </a:r>
                    </a:p>
                    <a:p>
                      <a:pPr>
                        <a:lnSpc>
                          <a:spcPct val="115000"/>
                        </a:lnSpc>
                        <a:spcAft>
                          <a:spcPts val="0"/>
                        </a:spcAft>
                      </a:pPr>
                      <a:r>
                        <a:rPr lang="de-DE" sz="1200" smtClean="0">
                          <a:effectLst/>
                          <a:latin typeface="Arial"/>
                          <a:ea typeface="Times New Roman"/>
                        </a:rPr>
                        <a:t>EVU </a:t>
                      </a:r>
                      <a:r>
                        <a:rPr lang="de-DE" sz="1200">
                          <a:effectLst/>
                          <a:latin typeface="Arial"/>
                          <a:ea typeface="Times New Roman"/>
                        </a:rPr>
                        <a:t>Kommune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920">
                <a:tc>
                  <a:txBody>
                    <a:bodyPr/>
                    <a:lstStyle/>
                    <a:p>
                      <a:pPr>
                        <a:lnSpc>
                          <a:spcPct val="115000"/>
                        </a:lnSpc>
                        <a:spcAft>
                          <a:spcPts val="0"/>
                        </a:spcAft>
                      </a:pPr>
                      <a:r>
                        <a:rPr lang="de-DE" sz="1200">
                          <a:effectLst/>
                          <a:latin typeface="Arial"/>
                          <a:ea typeface="Times New Roman"/>
                        </a:rPr>
                        <a:t>Gesellschaft und Klimaschutz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de-DE" sz="1200">
                          <a:effectLst/>
                          <a:latin typeface="Arial"/>
                          <a:ea typeface="Times New Roman"/>
                        </a:rPr>
                        <a:t>fifty/fifty-Programm, Nutzerschulung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Einführung eines Energiesparmodells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a:effectLst/>
                          <a:latin typeface="Arial"/>
                          <a:ea typeface="Times New Roman"/>
                        </a:rPr>
                        <a:t>Kommune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997912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smtClean="0"/>
              <a:t>Maßnahmenblatt</a:t>
            </a:r>
            <a:endParaRPr lang="de-DE"/>
          </a:p>
        </p:txBody>
      </p:sp>
      <p:sp>
        <p:nvSpPr>
          <p:cNvPr id="3" name="Textfeld 2"/>
          <p:cNvSpPr txBox="1"/>
          <p:nvPr/>
        </p:nvSpPr>
        <p:spPr>
          <a:xfrm>
            <a:off x="2756756" y="1520788"/>
            <a:ext cx="4176464" cy="461665"/>
          </a:xfrm>
          <a:prstGeom prst="rect">
            <a:avLst/>
          </a:prstGeom>
          <a:noFill/>
        </p:spPr>
        <p:txBody>
          <a:bodyPr wrap="square" rtlCol="0">
            <a:spAutoFit/>
          </a:bodyPr>
          <a:lstStyle/>
          <a:p>
            <a:endParaRPr lang="de-DE"/>
          </a:p>
        </p:txBody>
      </p:sp>
      <p:graphicFrame>
        <p:nvGraphicFramePr>
          <p:cNvPr id="7" name="Inhaltsplatzhalter 5"/>
          <p:cNvGraphicFramePr>
            <a:graphicFrameLocks/>
          </p:cNvGraphicFramePr>
          <p:nvPr>
            <p:extLst>
              <p:ext uri="{D42A27DB-BD31-4B8C-83A1-F6EECF244321}">
                <p14:modId xmlns:p14="http://schemas.microsoft.com/office/powerpoint/2010/main" val="3014258493"/>
              </p:ext>
            </p:extLst>
          </p:nvPr>
        </p:nvGraphicFramePr>
        <p:xfrm>
          <a:off x="1338247" y="1268760"/>
          <a:ext cx="7215203" cy="4906367"/>
        </p:xfrm>
        <a:graphic>
          <a:graphicData uri="http://schemas.openxmlformats.org/drawingml/2006/table">
            <a:tbl>
              <a:tblPr firstRow="1" firstCol="1" bandRow="1"/>
              <a:tblGrid>
                <a:gridCol w="1736216"/>
                <a:gridCol w="2046173"/>
                <a:gridCol w="1716018"/>
                <a:gridCol w="1716796"/>
              </a:tblGrid>
              <a:tr h="224042">
                <a:tc gridSpan="4">
                  <a:txBody>
                    <a:bodyPr/>
                    <a:lstStyle/>
                    <a:p>
                      <a:pPr>
                        <a:lnSpc>
                          <a:spcPct val="115000"/>
                        </a:lnSpc>
                        <a:spcAft>
                          <a:spcPts val="0"/>
                        </a:spcAft>
                      </a:pPr>
                      <a:r>
                        <a:rPr lang="de-DE" sz="1000" b="1">
                          <a:solidFill>
                            <a:srgbClr val="FFFFFF"/>
                          </a:solidFill>
                          <a:effectLst/>
                          <a:latin typeface="Arial"/>
                          <a:ea typeface="Times New Roman"/>
                        </a:rPr>
                        <a:t>Maßnahme Nr. X: "Titel der Maßnahme"</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Handlungsfeld</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800">
                          <a:effectLst/>
                          <a:latin typeface="Arial"/>
                          <a:ea typeface="Times New Roman"/>
                        </a:rPr>
                        <a:t> </a:t>
                      </a:r>
                      <a:endParaRPr lang="de-DE" sz="9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Beschreibung der Maßnahme</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800">
                          <a:effectLst/>
                          <a:latin typeface="Arial"/>
                          <a:ea typeface="Times New Roman"/>
                        </a:rPr>
                        <a:t> </a:t>
                      </a:r>
                      <a:endParaRPr lang="de-DE" sz="9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Erwartete Gesamtkosten</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800">
                          <a:effectLst/>
                          <a:latin typeface="Arial"/>
                          <a:ea typeface="Times New Roman"/>
                        </a:rPr>
                        <a:t> </a:t>
                      </a:r>
                      <a:endParaRPr lang="de-DE" sz="9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694083">
                <a:tc>
                  <a:txBody>
                    <a:bodyPr/>
                    <a:lstStyle/>
                    <a:p>
                      <a:pPr>
                        <a:lnSpc>
                          <a:spcPct val="115000"/>
                        </a:lnSpc>
                        <a:spcBef>
                          <a:spcPts val="600"/>
                        </a:spcBef>
                        <a:spcAft>
                          <a:spcPts val="600"/>
                        </a:spcAft>
                      </a:pPr>
                      <a:r>
                        <a:rPr lang="de-DE" sz="1000" b="1">
                          <a:effectLst/>
                          <a:latin typeface="Arial"/>
                          <a:ea typeface="Times New Roman"/>
                        </a:rPr>
                        <a:t>Energieverbrauchs-, Energiekosten- und </a:t>
                      </a:r>
                      <a:r>
                        <a:rPr lang="de-DE" sz="1000" b="1" smtClean="0">
                          <a:effectLst/>
                          <a:latin typeface="Arial"/>
                          <a:ea typeface="Times New Roman"/>
                        </a:rPr>
                        <a:t>CO</a:t>
                      </a:r>
                      <a:r>
                        <a:rPr lang="de-DE" sz="1000" baseline="-25000" smtClean="0">
                          <a:effectLst/>
                          <a:latin typeface="Arial"/>
                          <a:ea typeface="Times New Roman"/>
                        </a:rPr>
                        <a:t>2</a:t>
                      </a:r>
                      <a:r>
                        <a:rPr lang="de-DE" sz="1000" smtClean="0">
                          <a:effectLst/>
                          <a:latin typeface="Arial"/>
                          <a:ea typeface="Times New Roman"/>
                        </a:rPr>
                        <a:t>-</a:t>
                      </a:r>
                      <a:r>
                        <a:rPr lang="de-DE" sz="1000" b="1" smtClean="0">
                          <a:effectLst/>
                          <a:latin typeface="Arial"/>
                          <a:ea typeface="Times New Roman"/>
                        </a:rPr>
                        <a:t>Minderungspotenzial</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800">
                          <a:effectLst/>
                          <a:latin typeface="Arial"/>
                          <a:ea typeface="Times New Roman"/>
                        </a:rPr>
                        <a:t> </a:t>
                      </a:r>
                      <a:endParaRPr lang="de-DE" sz="9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Regionale Wertschöpfung</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800">
                          <a:effectLst/>
                          <a:latin typeface="Arial"/>
                          <a:ea typeface="Times New Roman"/>
                        </a:rPr>
                        <a:t> </a:t>
                      </a:r>
                      <a:endParaRPr lang="de-DE" sz="9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Zeitraum für die Durchführung</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de-DE" sz="1100">
                          <a:effectLst/>
                          <a:latin typeface="Arial"/>
                          <a:ea typeface="Times New Roman"/>
                        </a:rPr>
                        <a:t> </a:t>
                      </a:r>
                    </a:p>
                    <a:p>
                      <a:pPr>
                        <a:lnSpc>
                          <a:spcPct val="115000"/>
                        </a:lnSpc>
                        <a:spcBef>
                          <a:spcPts val="600"/>
                        </a:spcBef>
                        <a:spcAft>
                          <a:spcPts val="600"/>
                        </a:spcAft>
                      </a:pPr>
                      <a:r>
                        <a:rPr lang="de-DE" sz="1100">
                          <a:effectLst/>
                          <a:latin typeface="Arial"/>
                          <a:ea typeface="Times New Roman"/>
                        </a:rPr>
                        <a:t>   kurzfristig</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de-DE" sz="1100">
                          <a:effectLst/>
                          <a:latin typeface="Arial"/>
                          <a:ea typeface="Times New Roman"/>
                        </a:rPr>
                        <a:t> </a:t>
                      </a:r>
                    </a:p>
                    <a:p>
                      <a:pPr>
                        <a:lnSpc>
                          <a:spcPct val="115000"/>
                        </a:lnSpc>
                        <a:spcBef>
                          <a:spcPts val="600"/>
                        </a:spcBef>
                        <a:spcAft>
                          <a:spcPts val="600"/>
                        </a:spcAft>
                      </a:pPr>
                      <a:r>
                        <a:rPr lang="de-DE" sz="1100">
                          <a:effectLst/>
                          <a:latin typeface="Arial"/>
                          <a:ea typeface="Times New Roman"/>
                        </a:rPr>
                        <a:t>   mittelfristig</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de-DE" sz="1100">
                          <a:effectLst/>
                          <a:latin typeface="Arial"/>
                          <a:ea typeface="Times New Roman"/>
                        </a:rPr>
                        <a:t> </a:t>
                      </a:r>
                    </a:p>
                    <a:p>
                      <a:pPr>
                        <a:lnSpc>
                          <a:spcPct val="115000"/>
                        </a:lnSpc>
                        <a:spcBef>
                          <a:spcPts val="600"/>
                        </a:spcBef>
                        <a:spcAft>
                          <a:spcPts val="600"/>
                        </a:spcAft>
                      </a:pPr>
                      <a:r>
                        <a:rPr lang="de-DE" sz="1100">
                          <a:effectLst/>
                          <a:latin typeface="Arial"/>
                          <a:ea typeface="Times New Roman"/>
                        </a:rPr>
                        <a:t>   langfristig</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83">
                <a:tc>
                  <a:txBody>
                    <a:bodyPr/>
                    <a:lstStyle/>
                    <a:p>
                      <a:pPr>
                        <a:lnSpc>
                          <a:spcPct val="115000"/>
                        </a:lnSpc>
                        <a:spcBef>
                          <a:spcPts val="600"/>
                        </a:spcBef>
                        <a:spcAft>
                          <a:spcPts val="600"/>
                        </a:spcAft>
                      </a:pPr>
                      <a:r>
                        <a:rPr lang="de-DE" sz="1000" b="1">
                          <a:effectLst/>
                          <a:latin typeface="Arial"/>
                          <a:ea typeface="Times New Roman"/>
                        </a:rPr>
                        <a:t>Akteure, Verantwortliche</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1100">
                          <a:effectLst/>
                          <a:latin typeface="Arial"/>
                          <a:ea typeface="Times New Roman"/>
                        </a:rPr>
                        <a:t> </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Zielgruppe</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1100">
                          <a:effectLst/>
                          <a:latin typeface="Arial"/>
                          <a:ea typeface="Times New Roman"/>
                        </a:rPr>
                        <a:t> </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Priorität der Maßnahme</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de-DE" sz="1100">
                          <a:effectLst/>
                          <a:latin typeface="Arial"/>
                          <a:ea typeface="Times New Roman"/>
                        </a:rPr>
                        <a:t> </a:t>
                      </a:r>
                    </a:p>
                    <a:p>
                      <a:pPr>
                        <a:lnSpc>
                          <a:spcPct val="115000"/>
                        </a:lnSpc>
                        <a:spcBef>
                          <a:spcPts val="600"/>
                        </a:spcBef>
                        <a:spcAft>
                          <a:spcPts val="600"/>
                        </a:spcAft>
                      </a:pPr>
                      <a:r>
                        <a:rPr lang="de-DE" sz="1100">
                          <a:effectLst/>
                          <a:latin typeface="Arial"/>
                          <a:ea typeface="Times New Roman"/>
                        </a:rPr>
                        <a:t>   sehr hoch</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de-DE" sz="1100">
                          <a:effectLst/>
                          <a:latin typeface="Arial"/>
                          <a:ea typeface="Times New Roman"/>
                        </a:rPr>
                        <a:t> </a:t>
                      </a:r>
                    </a:p>
                    <a:p>
                      <a:pPr>
                        <a:lnSpc>
                          <a:spcPct val="115000"/>
                        </a:lnSpc>
                        <a:spcBef>
                          <a:spcPts val="600"/>
                        </a:spcBef>
                        <a:spcAft>
                          <a:spcPts val="600"/>
                        </a:spcAft>
                      </a:pPr>
                      <a:r>
                        <a:rPr lang="de-DE" sz="1100">
                          <a:effectLst/>
                          <a:latin typeface="Arial"/>
                          <a:ea typeface="Times New Roman"/>
                        </a:rPr>
                        <a:t>   hoch</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de-DE" sz="1100">
                          <a:effectLst/>
                          <a:latin typeface="Arial"/>
                          <a:ea typeface="Times New Roman"/>
                        </a:rPr>
                        <a:t> </a:t>
                      </a:r>
                    </a:p>
                    <a:p>
                      <a:pPr>
                        <a:lnSpc>
                          <a:spcPct val="115000"/>
                        </a:lnSpc>
                        <a:spcBef>
                          <a:spcPts val="600"/>
                        </a:spcBef>
                        <a:spcAft>
                          <a:spcPts val="600"/>
                        </a:spcAft>
                      </a:pPr>
                      <a:r>
                        <a:rPr lang="de-DE" sz="1100">
                          <a:effectLst/>
                          <a:latin typeface="Arial"/>
                          <a:ea typeface="Times New Roman"/>
                        </a:rPr>
                        <a:t>   mittel</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83">
                <a:tc>
                  <a:txBody>
                    <a:bodyPr/>
                    <a:lstStyle/>
                    <a:p>
                      <a:pPr>
                        <a:lnSpc>
                          <a:spcPct val="115000"/>
                        </a:lnSpc>
                        <a:spcBef>
                          <a:spcPts val="600"/>
                        </a:spcBef>
                        <a:spcAft>
                          <a:spcPts val="600"/>
                        </a:spcAft>
                      </a:pPr>
                      <a:r>
                        <a:rPr lang="de-DE" sz="1000" b="1">
                          <a:effectLst/>
                          <a:latin typeface="Arial"/>
                          <a:ea typeface="Times New Roman"/>
                        </a:rPr>
                        <a:t>Handlungsschritte</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1100">
                          <a:effectLst/>
                          <a:latin typeface="Arial"/>
                          <a:ea typeface="Times New Roman"/>
                        </a:rPr>
                        <a:t> </a:t>
                      </a: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r h="387183">
                <a:tc>
                  <a:txBody>
                    <a:bodyPr/>
                    <a:lstStyle/>
                    <a:p>
                      <a:pPr>
                        <a:lnSpc>
                          <a:spcPct val="115000"/>
                        </a:lnSpc>
                        <a:spcBef>
                          <a:spcPts val="600"/>
                        </a:spcBef>
                        <a:spcAft>
                          <a:spcPts val="600"/>
                        </a:spcAft>
                      </a:pPr>
                      <a:r>
                        <a:rPr lang="de-DE" sz="1000" b="1">
                          <a:effectLst/>
                          <a:latin typeface="Arial"/>
                          <a:ea typeface="Times New Roman"/>
                        </a:rPr>
                        <a:t>Erfolgsindikatoren</a:t>
                      </a:r>
                      <a:endParaRPr lang="de-DE" sz="10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Bef>
                          <a:spcPts val="600"/>
                        </a:spcBef>
                        <a:spcAft>
                          <a:spcPts val="600"/>
                        </a:spcAft>
                      </a:pPr>
                      <a:r>
                        <a:rPr lang="de-DE" sz="800">
                          <a:effectLst/>
                          <a:latin typeface="Arial"/>
                          <a:ea typeface="Times New Roman"/>
                        </a:rPr>
                        <a:t> </a:t>
                      </a:r>
                      <a:endParaRPr lang="de-DE" sz="900">
                        <a:effectLst/>
                        <a:latin typeface="Arial"/>
                        <a:ea typeface="Times New Roman"/>
                      </a:endParaRPr>
                    </a:p>
                  </a:txBody>
                  <a:tcPr marL="57725" marR="577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136448054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Maßnahmenkatalog (Bsp.)</a:t>
            </a:r>
            <a:endParaRPr lang="de-DE"/>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843" r="5396" b="25421"/>
          <a:stretch/>
        </p:blipFill>
        <p:spPr>
          <a:xfrm>
            <a:off x="520700" y="1761393"/>
            <a:ext cx="8753475" cy="4170239"/>
          </a:xfrm>
          <a:prstGeom prst="rect">
            <a:avLst/>
          </a:prstGeom>
        </p:spPr>
      </p:pic>
    </p:spTree>
    <p:extLst>
      <p:ext uri="{BB962C8B-B14F-4D97-AF65-F5344CB8AC3E}">
        <p14:creationId xmlns:p14="http://schemas.microsoft.com/office/powerpoint/2010/main" val="349518319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Agenda Auftaktveranstaltung 21.01.2014</a:t>
            </a:r>
            <a:endParaRPr lang="de-DE"/>
          </a:p>
        </p:txBody>
      </p:sp>
      <p:sp>
        <p:nvSpPr>
          <p:cNvPr id="3" name="Inhaltsplatzhalter 2"/>
          <p:cNvSpPr>
            <a:spLocks noGrp="1"/>
          </p:cNvSpPr>
          <p:nvPr>
            <p:ph idx="1"/>
          </p:nvPr>
        </p:nvSpPr>
        <p:spPr/>
        <p:txBody>
          <a:bodyPr/>
          <a:lstStyle/>
          <a:p>
            <a:endParaRPr lang="de-DE">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Aufgaben der NLG </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Inhalte und Aufgaben des Klimaschutzkonzepts</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Beispiele für Datenerfassung </a:t>
            </a:r>
            <a:r>
              <a:rPr lang="de-DE" sz="2600" b="1">
                <a:solidFill>
                  <a:srgbClr val="800000"/>
                </a:solidFill>
                <a:latin typeface="Arial" pitchFamily="34" charset="0"/>
                <a:cs typeface="Arial" pitchFamily="34" charset="0"/>
              </a:rPr>
              <a:t>und -auswertung</a:t>
            </a:r>
          </a:p>
          <a:p>
            <a:pPr marL="457200" indent="-457200">
              <a:buFont typeface="Wingdings" panose="05000000000000000000" pitchFamily="2" charset="2"/>
              <a:buChar char="§"/>
            </a:pPr>
            <a:r>
              <a:rPr lang="de-DE" sz="2600" b="1">
                <a:solidFill>
                  <a:srgbClr val="800000"/>
                </a:solidFill>
                <a:effectLst>
                  <a:outerShdw blurRad="38100" dist="38100" dir="2700000" algn="tl">
                    <a:srgbClr val="000000">
                      <a:alpha val="43137"/>
                    </a:srgbClr>
                  </a:outerShdw>
                </a:effectLst>
                <a:latin typeface="Arial" pitchFamily="34" charset="0"/>
                <a:cs typeface="Arial" pitchFamily="34" charset="0"/>
              </a:rPr>
              <a:t>Beteiligung </a:t>
            </a:r>
            <a:r>
              <a:rPr lang="de-DE" sz="2600" b="1" smtClean="0">
                <a:solidFill>
                  <a:srgbClr val="800000"/>
                </a:solidFill>
                <a:effectLst>
                  <a:outerShdw blurRad="38100" dist="38100" dir="2700000" algn="tl">
                    <a:srgbClr val="000000">
                      <a:alpha val="43137"/>
                    </a:srgbClr>
                  </a:outerShdw>
                </a:effectLst>
                <a:latin typeface="Arial" pitchFamily="34" charset="0"/>
                <a:cs typeface="Arial" pitchFamily="34" charset="0"/>
              </a:rPr>
              <a:t>von Akteuren</a:t>
            </a:r>
            <a:endParaRPr lang="de-DE" sz="2600" b="1">
              <a:solidFill>
                <a:srgbClr val="800000"/>
              </a:solidFill>
              <a:effectLst>
                <a:outerShdw blurRad="38100" dist="38100" dir="2700000" algn="tl">
                  <a:srgbClr val="000000">
                    <a:alpha val="43137"/>
                  </a:srgbClr>
                </a:outerShdw>
              </a:effectLst>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Vorstellung Arbeitsthemen</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Bildung von zwei Arbeitskreisen</a:t>
            </a:r>
          </a:p>
          <a:p>
            <a:endParaRPr lang="de-DE"/>
          </a:p>
        </p:txBody>
      </p:sp>
    </p:spTree>
    <p:extLst>
      <p:ext uri="{BB962C8B-B14F-4D97-AF65-F5344CB8AC3E}">
        <p14:creationId xmlns:p14="http://schemas.microsoft.com/office/powerpoint/2010/main" val="109736628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mtClean="0"/>
              <a:t>Wer könnte ein Akteur sein?</a:t>
            </a:r>
          </a:p>
        </p:txBody>
      </p:sp>
      <p:pic>
        <p:nvPicPr>
          <p:cNvPr id="34819" name="Picture 4" descr="j0155899"/>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3985780" y="3309759"/>
            <a:ext cx="1823314" cy="1073506"/>
          </a:xfrm>
        </p:spPr>
      </p:pic>
      <p:sp>
        <p:nvSpPr>
          <p:cNvPr id="34820" name="Text Box 5"/>
          <p:cNvSpPr txBox="1">
            <a:spLocks noChangeArrowheads="1"/>
          </p:cNvSpPr>
          <p:nvPr/>
        </p:nvSpPr>
        <p:spPr bwMode="auto">
          <a:xfrm>
            <a:off x="1236804" y="2422353"/>
            <a:ext cx="3024187"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Verwaltung</a:t>
            </a:r>
            <a:endParaRPr lang="de-DE" sz="2000">
              <a:solidFill>
                <a:srgbClr val="800000"/>
              </a:solidFill>
            </a:endParaRPr>
          </a:p>
        </p:txBody>
      </p:sp>
      <p:sp>
        <p:nvSpPr>
          <p:cNvPr id="34821" name="Text Box 6"/>
          <p:cNvSpPr txBox="1">
            <a:spLocks noChangeArrowheads="1"/>
          </p:cNvSpPr>
          <p:nvPr/>
        </p:nvSpPr>
        <p:spPr bwMode="auto">
          <a:xfrm>
            <a:off x="3865954" y="5708717"/>
            <a:ext cx="3024188" cy="707886"/>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Gremien (Rat / Umweltausschuss)</a:t>
            </a:r>
            <a:endParaRPr lang="de-DE" sz="2000">
              <a:solidFill>
                <a:srgbClr val="800000"/>
              </a:solidFill>
            </a:endParaRPr>
          </a:p>
        </p:txBody>
      </p:sp>
      <p:sp>
        <p:nvSpPr>
          <p:cNvPr id="34822" name="Text Box 7"/>
          <p:cNvSpPr txBox="1">
            <a:spLocks noChangeArrowheads="1"/>
          </p:cNvSpPr>
          <p:nvPr/>
        </p:nvSpPr>
        <p:spPr bwMode="auto">
          <a:xfrm>
            <a:off x="3571875" y="1304764"/>
            <a:ext cx="3959225"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Energieanlagenbetreiber</a:t>
            </a:r>
            <a:endParaRPr lang="de-DE" sz="2000">
              <a:solidFill>
                <a:srgbClr val="800000"/>
              </a:solidFill>
            </a:endParaRPr>
          </a:p>
        </p:txBody>
      </p:sp>
      <p:sp>
        <p:nvSpPr>
          <p:cNvPr id="34823" name="Text Box 8"/>
          <p:cNvSpPr txBox="1">
            <a:spLocks noChangeArrowheads="1"/>
          </p:cNvSpPr>
          <p:nvPr/>
        </p:nvSpPr>
        <p:spPr bwMode="auto">
          <a:xfrm>
            <a:off x="5911850" y="2312989"/>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Politik</a:t>
            </a:r>
            <a:endParaRPr lang="de-DE" sz="2000">
              <a:solidFill>
                <a:srgbClr val="800000"/>
              </a:solidFill>
            </a:endParaRPr>
          </a:p>
        </p:txBody>
      </p:sp>
      <p:sp>
        <p:nvSpPr>
          <p:cNvPr id="34824" name="Text Box 9"/>
          <p:cNvSpPr txBox="1">
            <a:spLocks noChangeArrowheads="1"/>
          </p:cNvSpPr>
          <p:nvPr/>
        </p:nvSpPr>
        <p:spPr bwMode="auto">
          <a:xfrm>
            <a:off x="6248400" y="3033714"/>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Tourismus</a:t>
            </a:r>
            <a:endParaRPr lang="de-DE" sz="2000">
              <a:solidFill>
                <a:srgbClr val="800000"/>
              </a:solidFill>
            </a:endParaRPr>
          </a:p>
        </p:txBody>
      </p:sp>
      <p:sp>
        <p:nvSpPr>
          <p:cNvPr id="34825" name="Text Box 10"/>
          <p:cNvSpPr txBox="1">
            <a:spLocks noChangeArrowheads="1"/>
          </p:cNvSpPr>
          <p:nvPr/>
        </p:nvSpPr>
        <p:spPr bwMode="auto">
          <a:xfrm>
            <a:off x="726508" y="3321055"/>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Gewerbebetriebe</a:t>
            </a:r>
            <a:endParaRPr lang="de-DE" sz="2000">
              <a:solidFill>
                <a:srgbClr val="800000"/>
              </a:solidFill>
            </a:endParaRPr>
          </a:p>
        </p:txBody>
      </p:sp>
      <p:sp>
        <p:nvSpPr>
          <p:cNvPr id="34826" name="Text Box 11"/>
          <p:cNvSpPr txBox="1">
            <a:spLocks noChangeArrowheads="1"/>
          </p:cNvSpPr>
          <p:nvPr/>
        </p:nvSpPr>
        <p:spPr bwMode="auto">
          <a:xfrm>
            <a:off x="1928821" y="5124451"/>
            <a:ext cx="3024187"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BHKW-Betreiber</a:t>
            </a:r>
            <a:endParaRPr lang="de-DE" sz="2000">
              <a:solidFill>
                <a:srgbClr val="800000"/>
              </a:solidFill>
            </a:endParaRPr>
          </a:p>
        </p:txBody>
      </p:sp>
      <p:sp>
        <p:nvSpPr>
          <p:cNvPr id="34827" name="Text Box 12"/>
          <p:cNvSpPr txBox="1">
            <a:spLocks noChangeArrowheads="1"/>
          </p:cNvSpPr>
          <p:nvPr/>
        </p:nvSpPr>
        <p:spPr bwMode="auto">
          <a:xfrm>
            <a:off x="5924550" y="5124451"/>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Privatpersonen</a:t>
            </a:r>
          </a:p>
        </p:txBody>
      </p:sp>
      <p:sp>
        <p:nvSpPr>
          <p:cNvPr id="34828" name="Text Box 13"/>
          <p:cNvSpPr txBox="1">
            <a:spLocks noChangeArrowheads="1"/>
          </p:cNvSpPr>
          <p:nvPr/>
        </p:nvSpPr>
        <p:spPr bwMode="auto">
          <a:xfrm>
            <a:off x="6429375" y="3681414"/>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Schornsteinfeger</a:t>
            </a:r>
            <a:endParaRPr lang="de-DE" sz="2000">
              <a:solidFill>
                <a:srgbClr val="800000"/>
              </a:solidFill>
            </a:endParaRPr>
          </a:p>
        </p:txBody>
      </p:sp>
      <p:sp>
        <p:nvSpPr>
          <p:cNvPr id="34829" name="Line 15"/>
          <p:cNvSpPr>
            <a:spLocks noChangeShapeType="1"/>
          </p:cNvSpPr>
          <p:nvPr/>
        </p:nvSpPr>
        <p:spPr bwMode="auto">
          <a:xfrm flipH="1">
            <a:off x="6046788" y="2814654"/>
            <a:ext cx="669925" cy="415925"/>
          </a:xfrm>
          <a:prstGeom prst="line">
            <a:avLst/>
          </a:prstGeom>
          <a:noFill/>
          <a:ln w="50800">
            <a:solidFill>
              <a:srgbClr val="21724D"/>
            </a:solidFill>
            <a:round/>
            <a:headEnd/>
            <a:tailEnd type="triangle" w="med" len="med"/>
          </a:ln>
        </p:spPr>
        <p:txBody>
          <a:bodyPr>
            <a:spAutoFit/>
          </a:bodyPr>
          <a:lstStyle/>
          <a:p>
            <a:endParaRPr lang="de-DE"/>
          </a:p>
        </p:txBody>
      </p:sp>
      <p:sp>
        <p:nvSpPr>
          <p:cNvPr id="34830" name="Line 16"/>
          <p:cNvSpPr>
            <a:spLocks noChangeShapeType="1"/>
          </p:cNvSpPr>
          <p:nvPr/>
        </p:nvSpPr>
        <p:spPr bwMode="auto">
          <a:xfrm>
            <a:off x="3933825" y="2821004"/>
            <a:ext cx="692150" cy="396875"/>
          </a:xfrm>
          <a:prstGeom prst="line">
            <a:avLst/>
          </a:prstGeom>
          <a:noFill/>
          <a:ln w="50800">
            <a:solidFill>
              <a:srgbClr val="21724D"/>
            </a:solidFill>
            <a:round/>
            <a:headEnd/>
            <a:tailEnd type="triangle" w="med" len="med"/>
          </a:ln>
        </p:spPr>
        <p:txBody>
          <a:bodyPr>
            <a:spAutoFit/>
          </a:bodyPr>
          <a:lstStyle/>
          <a:p>
            <a:endParaRPr lang="de-DE"/>
          </a:p>
        </p:txBody>
      </p:sp>
      <p:sp>
        <p:nvSpPr>
          <p:cNvPr id="34831" name="Line 17"/>
          <p:cNvSpPr>
            <a:spLocks noChangeShapeType="1"/>
          </p:cNvSpPr>
          <p:nvPr/>
        </p:nvSpPr>
        <p:spPr bwMode="auto">
          <a:xfrm flipV="1">
            <a:off x="3921133" y="4584700"/>
            <a:ext cx="358775" cy="431800"/>
          </a:xfrm>
          <a:prstGeom prst="line">
            <a:avLst/>
          </a:prstGeom>
          <a:noFill/>
          <a:ln w="50800">
            <a:solidFill>
              <a:srgbClr val="21724D"/>
            </a:solidFill>
            <a:round/>
            <a:headEnd/>
            <a:tailEnd type="triangle" w="med" len="med"/>
          </a:ln>
        </p:spPr>
        <p:txBody>
          <a:bodyPr>
            <a:spAutoFit/>
          </a:bodyPr>
          <a:lstStyle/>
          <a:p>
            <a:endParaRPr lang="de-DE"/>
          </a:p>
        </p:txBody>
      </p:sp>
      <p:sp>
        <p:nvSpPr>
          <p:cNvPr id="34832" name="Line 18"/>
          <p:cNvSpPr>
            <a:spLocks noChangeShapeType="1"/>
          </p:cNvSpPr>
          <p:nvPr/>
        </p:nvSpPr>
        <p:spPr bwMode="auto">
          <a:xfrm flipH="1">
            <a:off x="5551488" y="2401904"/>
            <a:ext cx="0" cy="688975"/>
          </a:xfrm>
          <a:prstGeom prst="line">
            <a:avLst/>
          </a:prstGeom>
          <a:noFill/>
          <a:ln w="50800">
            <a:solidFill>
              <a:srgbClr val="21724D"/>
            </a:solidFill>
            <a:round/>
            <a:headEnd/>
            <a:tailEnd type="triangle" w="med" len="med"/>
          </a:ln>
        </p:spPr>
        <p:txBody>
          <a:bodyPr>
            <a:spAutoFit/>
          </a:bodyPr>
          <a:lstStyle/>
          <a:p>
            <a:endParaRPr lang="de-DE"/>
          </a:p>
        </p:txBody>
      </p:sp>
      <p:sp>
        <p:nvSpPr>
          <p:cNvPr id="34833" name="Line 20"/>
          <p:cNvSpPr>
            <a:spLocks noChangeShapeType="1"/>
          </p:cNvSpPr>
          <p:nvPr/>
        </p:nvSpPr>
        <p:spPr bwMode="auto">
          <a:xfrm flipH="1" flipV="1">
            <a:off x="5349875" y="4686316"/>
            <a:ext cx="0" cy="758825"/>
          </a:xfrm>
          <a:prstGeom prst="line">
            <a:avLst/>
          </a:prstGeom>
          <a:noFill/>
          <a:ln w="50800">
            <a:solidFill>
              <a:srgbClr val="21724D"/>
            </a:solidFill>
            <a:round/>
            <a:headEnd/>
            <a:tailEnd type="triangle" w="med" len="med"/>
          </a:ln>
        </p:spPr>
        <p:txBody>
          <a:bodyPr>
            <a:spAutoFit/>
          </a:bodyPr>
          <a:lstStyle/>
          <a:p>
            <a:endParaRPr lang="de-DE"/>
          </a:p>
        </p:txBody>
      </p:sp>
      <p:sp>
        <p:nvSpPr>
          <p:cNvPr id="34834" name="Line 21"/>
          <p:cNvSpPr>
            <a:spLocks noChangeShapeType="1"/>
          </p:cNvSpPr>
          <p:nvPr/>
        </p:nvSpPr>
        <p:spPr bwMode="auto">
          <a:xfrm flipH="1" flipV="1">
            <a:off x="6176966" y="4292616"/>
            <a:ext cx="1079501" cy="576263"/>
          </a:xfrm>
          <a:prstGeom prst="line">
            <a:avLst/>
          </a:prstGeom>
          <a:noFill/>
          <a:ln w="50800">
            <a:solidFill>
              <a:srgbClr val="21724D"/>
            </a:solidFill>
            <a:round/>
            <a:headEnd/>
            <a:tailEnd type="triangle" w="med" len="med"/>
          </a:ln>
        </p:spPr>
        <p:txBody>
          <a:bodyPr>
            <a:spAutoFit/>
          </a:bodyPr>
          <a:lstStyle/>
          <a:p>
            <a:endParaRPr lang="de-DE"/>
          </a:p>
        </p:txBody>
      </p:sp>
      <p:sp>
        <p:nvSpPr>
          <p:cNvPr id="34835" name="Text Box 25"/>
          <p:cNvSpPr txBox="1">
            <a:spLocks noChangeArrowheads="1"/>
          </p:cNvSpPr>
          <p:nvPr/>
        </p:nvSpPr>
        <p:spPr bwMode="auto">
          <a:xfrm>
            <a:off x="1723129" y="4238159"/>
            <a:ext cx="3024187" cy="400110"/>
          </a:xfrm>
          <a:prstGeom prst="rect">
            <a:avLst/>
          </a:prstGeom>
          <a:noFill/>
          <a:ln w="9525">
            <a:noFill/>
            <a:miter lim="800000"/>
            <a:headEnd/>
            <a:tailEnd/>
          </a:ln>
        </p:spPr>
        <p:txBody>
          <a:bodyPr>
            <a:spAutoFit/>
          </a:bodyPr>
          <a:lstStyle/>
          <a:p>
            <a:pPr algn="ctr" eaLnBrk="0" hangingPunct="0">
              <a:spcBef>
                <a:spcPct val="50000"/>
              </a:spcBef>
            </a:pPr>
            <a:r>
              <a:rPr lang="de-DE" sz="2000">
                <a:solidFill>
                  <a:srgbClr val="800000"/>
                </a:solidFill>
              </a:rPr>
              <a:t>EVU </a:t>
            </a:r>
          </a:p>
        </p:txBody>
      </p:sp>
      <p:sp>
        <p:nvSpPr>
          <p:cNvPr id="34836" name="Text Box 8"/>
          <p:cNvSpPr txBox="1">
            <a:spLocks noChangeArrowheads="1"/>
          </p:cNvSpPr>
          <p:nvPr/>
        </p:nvSpPr>
        <p:spPr bwMode="auto">
          <a:xfrm>
            <a:off x="6608771" y="4400550"/>
            <a:ext cx="3024187" cy="40005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Örtliche Banken</a:t>
            </a:r>
            <a:endParaRPr lang="de-DE" sz="2000">
              <a:solidFill>
                <a:srgbClr val="800000"/>
              </a:solidFill>
            </a:endParaRPr>
          </a:p>
        </p:txBody>
      </p:sp>
      <p:sp>
        <p:nvSpPr>
          <p:cNvPr id="21" name="Text Box 12"/>
          <p:cNvSpPr txBox="1">
            <a:spLocks noChangeArrowheads="1"/>
          </p:cNvSpPr>
          <p:nvPr/>
        </p:nvSpPr>
        <p:spPr bwMode="auto">
          <a:xfrm>
            <a:off x="2588426" y="1883846"/>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Hausbesitzer</a:t>
            </a:r>
          </a:p>
        </p:txBody>
      </p:sp>
      <p:sp>
        <p:nvSpPr>
          <p:cNvPr id="22" name="Text Box 12"/>
          <p:cNvSpPr txBox="1">
            <a:spLocks noChangeArrowheads="1"/>
          </p:cNvSpPr>
          <p:nvPr/>
        </p:nvSpPr>
        <p:spPr bwMode="auto">
          <a:xfrm>
            <a:off x="5911850" y="1872276"/>
            <a:ext cx="3024188" cy="400110"/>
          </a:xfrm>
          <a:prstGeom prst="rect">
            <a:avLst/>
          </a:prstGeom>
          <a:noFill/>
          <a:ln w="9525">
            <a:noFill/>
            <a:miter lim="800000"/>
            <a:headEnd/>
            <a:tailEnd/>
          </a:ln>
        </p:spPr>
        <p:txBody>
          <a:bodyPr>
            <a:spAutoFit/>
          </a:bodyPr>
          <a:lstStyle/>
          <a:p>
            <a:pPr algn="ctr" eaLnBrk="0" hangingPunct="0">
              <a:spcBef>
                <a:spcPct val="50000"/>
              </a:spcBef>
            </a:pPr>
            <a:r>
              <a:rPr lang="de-DE" sz="2000" smtClean="0">
                <a:solidFill>
                  <a:srgbClr val="800000"/>
                </a:solidFill>
              </a:rPr>
              <a:t>Mieter</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Weiteres Vorgehen</a:t>
            </a:r>
            <a:endParaRPr lang="de-DE"/>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8604" y="1268760"/>
            <a:ext cx="7660114" cy="55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907968"/>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Agenda Auftaktveranstaltung 21.01.2014</a:t>
            </a:r>
            <a:endParaRPr lang="de-DE"/>
          </a:p>
        </p:txBody>
      </p:sp>
      <p:sp>
        <p:nvSpPr>
          <p:cNvPr id="3" name="Inhaltsplatzhalter 2"/>
          <p:cNvSpPr>
            <a:spLocks noGrp="1"/>
          </p:cNvSpPr>
          <p:nvPr>
            <p:ph idx="1"/>
          </p:nvPr>
        </p:nvSpPr>
        <p:spPr/>
        <p:txBody>
          <a:bodyPr/>
          <a:lstStyle/>
          <a:p>
            <a:endParaRPr lang="de-DE">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Aufgaben der NLG </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Inhalte und Aufgaben des Klimaschutzkonzepts</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Beispiele für Datenerfassung </a:t>
            </a:r>
            <a:r>
              <a:rPr lang="de-DE" sz="2600" b="1">
                <a:solidFill>
                  <a:srgbClr val="800000"/>
                </a:solidFill>
                <a:latin typeface="Arial" pitchFamily="34" charset="0"/>
                <a:cs typeface="Arial" pitchFamily="34" charset="0"/>
              </a:rPr>
              <a:t>und -auswertung</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Beteiligung </a:t>
            </a:r>
            <a:r>
              <a:rPr lang="de-DE" sz="2600" b="1" smtClean="0">
                <a:solidFill>
                  <a:srgbClr val="800000"/>
                </a:solidFill>
                <a:latin typeface="Arial" pitchFamily="34" charset="0"/>
                <a:cs typeface="Arial" pitchFamily="34" charset="0"/>
              </a:rPr>
              <a:t>von Akteuren</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effectLst>
                  <a:outerShdw blurRad="38100" dist="38100" dir="2700000" algn="tl">
                    <a:srgbClr val="000000">
                      <a:alpha val="43137"/>
                    </a:srgbClr>
                  </a:outerShdw>
                </a:effectLst>
                <a:latin typeface="Arial" pitchFamily="34" charset="0"/>
                <a:cs typeface="Arial" pitchFamily="34" charset="0"/>
              </a:rPr>
              <a:t>Vorstellung Arbeitsthemen</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Bildung von zwei Arbeitskreisen</a:t>
            </a:r>
          </a:p>
          <a:p>
            <a:endParaRPr lang="de-DE"/>
          </a:p>
        </p:txBody>
      </p:sp>
    </p:spTree>
    <p:extLst>
      <p:ext uri="{BB962C8B-B14F-4D97-AF65-F5344CB8AC3E}">
        <p14:creationId xmlns:p14="http://schemas.microsoft.com/office/powerpoint/2010/main" val="1097366283"/>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Ansätze für Arbeitsgruppenthemen</a:t>
            </a:r>
            <a:endParaRPr lang="de-DE"/>
          </a:p>
        </p:txBody>
      </p:sp>
      <p:sp>
        <p:nvSpPr>
          <p:cNvPr id="4" name="Textfeld 3"/>
          <p:cNvSpPr txBox="1"/>
          <p:nvPr/>
        </p:nvSpPr>
        <p:spPr>
          <a:xfrm>
            <a:off x="1460612" y="2132856"/>
            <a:ext cx="7452828" cy="2620204"/>
          </a:xfrm>
          <a:prstGeom prst="rect">
            <a:avLst/>
          </a:prstGeom>
          <a:noFill/>
        </p:spPr>
        <p:txBody>
          <a:bodyPr wrap="square" rtlCol="0">
            <a:spAutoFit/>
          </a:bodyPr>
          <a:lstStyle/>
          <a:p>
            <a:pPr marL="285750" indent="-285750" eaLnBrk="0" hangingPunct="0">
              <a:lnSpc>
                <a:spcPct val="115000"/>
              </a:lnSpc>
              <a:spcBef>
                <a:spcPct val="20000"/>
              </a:spcBef>
              <a:spcAft>
                <a:spcPts val="1000"/>
              </a:spcAft>
              <a:buClr>
                <a:srgbClr val="22724D"/>
              </a:buClr>
              <a:buFont typeface="Wingdings" panose="05000000000000000000" pitchFamily="2" charset="2"/>
              <a:buChar char="§"/>
            </a:pPr>
            <a:r>
              <a:rPr lang="de-DE" b="1">
                <a:solidFill>
                  <a:srgbClr val="000000"/>
                </a:solidFill>
                <a:latin typeface="+mn-lt"/>
                <a:ea typeface="Times New Roman"/>
                <a:cs typeface="+mn-cs"/>
              </a:rPr>
              <a:t>Nutzung </a:t>
            </a:r>
            <a:r>
              <a:rPr lang="de-DE" b="1" smtClean="0">
                <a:solidFill>
                  <a:srgbClr val="000000"/>
                </a:solidFill>
                <a:latin typeface="+mn-lt"/>
                <a:ea typeface="Times New Roman"/>
                <a:cs typeface="+mn-cs"/>
              </a:rPr>
              <a:t>von und </a:t>
            </a:r>
            <a:r>
              <a:rPr lang="de-DE" b="1">
                <a:solidFill>
                  <a:srgbClr val="000000"/>
                </a:solidFill>
                <a:latin typeface="+mn-lt"/>
                <a:ea typeface="Times New Roman"/>
                <a:cs typeface="+mn-cs"/>
              </a:rPr>
              <a:t>Anlagen für Erneuerbare Energien in der </a:t>
            </a:r>
            <a:r>
              <a:rPr lang="de-DE" b="1" smtClean="0">
                <a:solidFill>
                  <a:srgbClr val="000000"/>
                </a:solidFill>
                <a:latin typeface="+mn-lt"/>
                <a:ea typeface="Times New Roman"/>
                <a:cs typeface="+mn-cs"/>
              </a:rPr>
              <a:t>Samtgemeinde Flotwedel</a:t>
            </a:r>
            <a:endParaRPr lang="de-DE" b="1">
              <a:solidFill>
                <a:srgbClr val="000000"/>
              </a:solidFill>
              <a:latin typeface="+mn-lt"/>
              <a:ea typeface="Times New Roman"/>
              <a:cs typeface="+mn-cs"/>
            </a:endParaRPr>
          </a:p>
          <a:p>
            <a:pPr marL="285750" indent="-285750" eaLnBrk="0" hangingPunct="0">
              <a:lnSpc>
                <a:spcPct val="115000"/>
              </a:lnSpc>
              <a:spcBef>
                <a:spcPct val="20000"/>
              </a:spcBef>
              <a:spcAft>
                <a:spcPts val="1000"/>
              </a:spcAft>
              <a:buClr>
                <a:srgbClr val="22724D"/>
              </a:buClr>
              <a:buFont typeface="Wingdings" panose="05000000000000000000" pitchFamily="2" charset="2"/>
              <a:buChar char="§"/>
            </a:pPr>
            <a:endParaRPr lang="de-DE" b="1">
              <a:solidFill>
                <a:srgbClr val="000000"/>
              </a:solidFill>
              <a:latin typeface="+mn-lt"/>
              <a:ea typeface="Times New Roman"/>
              <a:cs typeface="+mn-cs"/>
            </a:endParaRPr>
          </a:p>
          <a:p>
            <a:pPr marL="285750" indent="-285750" eaLnBrk="0" hangingPunct="0">
              <a:lnSpc>
                <a:spcPct val="115000"/>
              </a:lnSpc>
              <a:spcBef>
                <a:spcPct val="20000"/>
              </a:spcBef>
              <a:spcAft>
                <a:spcPts val="1000"/>
              </a:spcAft>
              <a:buClr>
                <a:srgbClr val="22724D"/>
              </a:buClr>
              <a:buFont typeface="Wingdings" panose="05000000000000000000" pitchFamily="2" charset="2"/>
              <a:buChar char="§"/>
            </a:pPr>
            <a:r>
              <a:rPr lang="de-DE" b="1">
                <a:solidFill>
                  <a:srgbClr val="000000"/>
                </a:solidFill>
                <a:latin typeface="+mn-lt"/>
                <a:ea typeface="Times New Roman"/>
                <a:cs typeface="+mn-cs"/>
              </a:rPr>
              <a:t>Klimaschutz in eigenen Liegenschaften und privaten </a:t>
            </a:r>
            <a:r>
              <a:rPr lang="de-DE" b="1" smtClean="0"/>
              <a:t>Haushalten</a:t>
            </a:r>
            <a:endParaRPr lang="de-DE" b="1"/>
          </a:p>
        </p:txBody>
      </p:sp>
    </p:spTree>
    <p:extLst>
      <p:ext uri="{BB962C8B-B14F-4D97-AF65-F5344CB8AC3E}">
        <p14:creationId xmlns:p14="http://schemas.microsoft.com/office/powerpoint/2010/main" val="2452627227"/>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94" y="1840966"/>
            <a:ext cx="24574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888" y="1797622"/>
            <a:ext cx="24574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200" y="1803972"/>
            <a:ext cx="24622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3"/>
          <p:cNvSpPr txBox="1">
            <a:spLocks noChangeArrowheads="1"/>
          </p:cNvSpPr>
          <p:nvPr/>
        </p:nvSpPr>
        <p:spPr bwMode="auto">
          <a:xfrm>
            <a:off x="516756" y="3492500"/>
            <a:ext cx="8928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b="1">
                <a:solidFill>
                  <a:srgbClr val="FFCC00"/>
                </a:solidFill>
                <a:latin typeface="Arial" charset="0"/>
              </a:defRPr>
            </a:lvl1pPr>
            <a:lvl2pPr marL="742950" indent="-285750" eaLnBrk="0" hangingPunct="0">
              <a:defRPr sz="2000" b="1">
                <a:solidFill>
                  <a:srgbClr val="FFCC00"/>
                </a:solidFill>
                <a:latin typeface="Arial" charset="0"/>
              </a:defRPr>
            </a:lvl2pPr>
            <a:lvl3pPr marL="1143000" indent="-228600" eaLnBrk="0" hangingPunct="0">
              <a:defRPr sz="2000" b="1">
                <a:solidFill>
                  <a:srgbClr val="FFCC00"/>
                </a:solidFill>
                <a:latin typeface="Arial" charset="0"/>
              </a:defRPr>
            </a:lvl3pPr>
            <a:lvl4pPr marL="1600200" indent="-228600" eaLnBrk="0" hangingPunct="0">
              <a:defRPr sz="2000" b="1">
                <a:solidFill>
                  <a:srgbClr val="FFCC00"/>
                </a:solidFill>
                <a:latin typeface="Arial" charset="0"/>
              </a:defRPr>
            </a:lvl4pPr>
            <a:lvl5pPr marL="2057400" indent="-228600" eaLnBrk="0" hangingPunct="0">
              <a:defRPr sz="2000" b="1">
                <a:solidFill>
                  <a:srgbClr val="FFCC00"/>
                </a:solidFill>
                <a:latin typeface="Arial" charset="0"/>
              </a:defRPr>
            </a:lvl5pPr>
            <a:lvl6pPr marL="2514600" indent="-228600" eaLnBrk="0" fontAlgn="base" hangingPunct="0">
              <a:spcBef>
                <a:spcPct val="20000"/>
              </a:spcBef>
              <a:spcAft>
                <a:spcPct val="0"/>
              </a:spcAft>
              <a:defRPr sz="2000" b="1">
                <a:solidFill>
                  <a:srgbClr val="FFCC00"/>
                </a:solidFill>
                <a:latin typeface="Arial" charset="0"/>
              </a:defRPr>
            </a:lvl6pPr>
            <a:lvl7pPr marL="2971800" indent="-228600" eaLnBrk="0" fontAlgn="base" hangingPunct="0">
              <a:spcBef>
                <a:spcPct val="20000"/>
              </a:spcBef>
              <a:spcAft>
                <a:spcPct val="0"/>
              </a:spcAft>
              <a:defRPr sz="2000" b="1">
                <a:solidFill>
                  <a:srgbClr val="FFCC00"/>
                </a:solidFill>
                <a:latin typeface="Arial" charset="0"/>
              </a:defRPr>
            </a:lvl7pPr>
            <a:lvl8pPr marL="3429000" indent="-228600" eaLnBrk="0" fontAlgn="base" hangingPunct="0">
              <a:spcBef>
                <a:spcPct val="20000"/>
              </a:spcBef>
              <a:spcAft>
                <a:spcPct val="0"/>
              </a:spcAft>
              <a:defRPr sz="2000" b="1">
                <a:solidFill>
                  <a:srgbClr val="FFCC00"/>
                </a:solidFill>
                <a:latin typeface="Arial" charset="0"/>
              </a:defRPr>
            </a:lvl8pPr>
            <a:lvl9pPr marL="3886200" indent="-228600" eaLnBrk="0" fontAlgn="base" hangingPunct="0">
              <a:spcBef>
                <a:spcPct val="20000"/>
              </a:spcBef>
              <a:spcAft>
                <a:spcPct val="0"/>
              </a:spcAft>
              <a:defRPr sz="2000" b="1">
                <a:solidFill>
                  <a:srgbClr val="FFCC00"/>
                </a:solidFill>
                <a:latin typeface="Arial" charset="0"/>
              </a:defRPr>
            </a:lvl9pPr>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de-DE" sz="3200" b="1" i="0" u="none" strike="noStrike" kern="0" cap="none" spc="0" normalizeH="0" baseline="0" noProof="0" smtClean="0">
                <a:ln>
                  <a:noFill/>
                </a:ln>
                <a:solidFill>
                  <a:schemeClr val="tx1"/>
                </a:solidFill>
                <a:effectLst/>
                <a:uLnTx/>
                <a:uFillTx/>
                <a:latin typeface="Arial" charset="0"/>
                <a:cs typeface="+mn-cs"/>
              </a:rPr>
              <a:t>Vielen Dank für Ihre Aufmerksamkeit!</a:t>
            </a:r>
          </a:p>
        </p:txBody>
      </p:sp>
    </p:spTree>
    <p:extLst>
      <p:ext uri="{BB962C8B-B14F-4D97-AF65-F5344CB8AC3E}">
        <p14:creationId xmlns:p14="http://schemas.microsoft.com/office/powerpoint/2010/main" val="39362804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mtClean="0"/>
              <a:t>Die NLG – Niedersächsische Landgesellschaft mbH</a:t>
            </a:r>
          </a:p>
        </p:txBody>
      </p:sp>
      <p:sp>
        <p:nvSpPr>
          <p:cNvPr id="2" name="Textfeld 1"/>
          <p:cNvSpPr txBox="1"/>
          <p:nvPr/>
        </p:nvSpPr>
        <p:spPr>
          <a:xfrm>
            <a:off x="2108684" y="1376772"/>
            <a:ext cx="5220580" cy="461665"/>
          </a:xfrm>
          <a:prstGeom prst="rect">
            <a:avLst/>
          </a:prstGeom>
          <a:noFill/>
        </p:spPr>
        <p:txBody>
          <a:bodyPr wrap="square" rtlCol="0">
            <a:spAutoFit/>
          </a:bodyPr>
          <a:lstStyle/>
          <a:p>
            <a:endParaRPr lang="de-DE"/>
          </a:p>
        </p:txBody>
      </p:sp>
      <p:sp>
        <p:nvSpPr>
          <p:cNvPr id="5" name="Text Box 4"/>
          <p:cNvSpPr txBox="1">
            <a:spLocks noChangeArrowheads="1"/>
          </p:cNvSpPr>
          <p:nvPr/>
        </p:nvSpPr>
        <p:spPr bwMode="auto">
          <a:xfrm>
            <a:off x="1352600" y="1879678"/>
            <a:ext cx="489654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rgbClr val="FFCC00"/>
                </a:solidFill>
                <a:latin typeface="Arial" charset="0"/>
              </a:defRPr>
            </a:lvl1pPr>
            <a:lvl2pPr marL="742950" indent="-285750" eaLnBrk="0" hangingPunct="0">
              <a:defRPr sz="2000" b="1">
                <a:solidFill>
                  <a:srgbClr val="FFCC00"/>
                </a:solidFill>
                <a:latin typeface="Arial" charset="0"/>
              </a:defRPr>
            </a:lvl2pPr>
            <a:lvl3pPr eaLnBrk="0" hangingPunct="0">
              <a:defRPr sz="2000" b="1">
                <a:solidFill>
                  <a:srgbClr val="FFCC00"/>
                </a:solidFill>
                <a:latin typeface="Arial" charset="0"/>
              </a:defRPr>
            </a:lvl3pPr>
            <a:lvl4pPr marL="1600200" indent="-228600" eaLnBrk="0" hangingPunct="0">
              <a:defRPr sz="2000" b="1">
                <a:solidFill>
                  <a:srgbClr val="FFCC00"/>
                </a:solidFill>
                <a:latin typeface="Arial" charset="0"/>
              </a:defRPr>
            </a:lvl4pPr>
            <a:lvl5pPr marL="2057400" indent="-228600" eaLnBrk="0" hangingPunct="0">
              <a:defRPr sz="2000" b="1">
                <a:solidFill>
                  <a:srgbClr val="FFCC00"/>
                </a:solidFill>
                <a:latin typeface="Arial" charset="0"/>
              </a:defRPr>
            </a:lvl5pPr>
            <a:lvl6pPr marL="2514600" indent="-228600" eaLnBrk="0" fontAlgn="base" hangingPunct="0">
              <a:spcBef>
                <a:spcPct val="20000"/>
              </a:spcBef>
              <a:spcAft>
                <a:spcPct val="0"/>
              </a:spcAft>
              <a:defRPr sz="2000" b="1">
                <a:solidFill>
                  <a:srgbClr val="FFCC00"/>
                </a:solidFill>
                <a:latin typeface="Arial" charset="0"/>
              </a:defRPr>
            </a:lvl6pPr>
            <a:lvl7pPr marL="2971800" indent="-228600" eaLnBrk="0" fontAlgn="base" hangingPunct="0">
              <a:spcBef>
                <a:spcPct val="20000"/>
              </a:spcBef>
              <a:spcAft>
                <a:spcPct val="0"/>
              </a:spcAft>
              <a:defRPr sz="2000" b="1">
                <a:solidFill>
                  <a:srgbClr val="FFCC00"/>
                </a:solidFill>
                <a:latin typeface="Arial" charset="0"/>
              </a:defRPr>
            </a:lvl7pPr>
            <a:lvl8pPr marL="3429000" indent="-228600" eaLnBrk="0" fontAlgn="base" hangingPunct="0">
              <a:spcBef>
                <a:spcPct val="20000"/>
              </a:spcBef>
              <a:spcAft>
                <a:spcPct val="0"/>
              </a:spcAft>
              <a:defRPr sz="2000" b="1">
                <a:solidFill>
                  <a:srgbClr val="FFCC00"/>
                </a:solidFill>
                <a:latin typeface="Arial" charset="0"/>
              </a:defRPr>
            </a:lvl8pPr>
            <a:lvl9pPr marL="3886200" indent="-228600" eaLnBrk="0" fontAlgn="base" hangingPunct="0">
              <a:spcBef>
                <a:spcPct val="20000"/>
              </a:spcBef>
              <a:spcAft>
                <a:spcPct val="0"/>
              </a:spcAft>
              <a:defRPr sz="2000" b="1">
                <a:solidFill>
                  <a:srgbClr val="FFCC00"/>
                </a:solidFill>
                <a:latin typeface="Arial" charset="0"/>
              </a:defRPr>
            </a:lvl9pPr>
          </a:lstStyle>
          <a:p>
            <a:pPr marL="0" marR="0" lvl="0" indent="0" defTabSz="914400" eaLnBrk="0" fontAlgn="auto" latinLnBrk="0" hangingPunct="0">
              <a:lnSpc>
                <a:spcPct val="100000"/>
              </a:lnSpc>
              <a:spcBef>
                <a:spcPct val="0"/>
              </a:spcBef>
              <a:spcAft>
                <a:spcPts val="0"/>
              </a:spcAft>
              <a:buClr>
                <a:srgbClr val="22724D"/>
              </a:buClr>
              <a:buSzTx/>
              <a:buFontTx/>
              <a:buNone/>
              <a:tabLst/>
              <a:defRPr/>
            </a:pPr>
            <a:endParaRPr kumimoji="0" lang="de-DE" sz="2000" b="1" i="0" u="none" strike="noStrike" kern="0" cap="none" spc="0" normalizeH="0" baseline="0" noProof="0" smtClean="0">
              <a:ln>
                <a:noFill/>
              </a:ln>
              <a:solidFill>
                <a:srgbClr val="E15412"/>
              </a:solidFill>
              <a:effectLst/>
              <a:uLnTx/>
              <a:uFillTx/>
              <a:latin typeface="Arial" charset="0"/>
            </a:endParaRPr>
          </a:p>
          <a:p>
            <a:pPr marL="0" marR="0" lvl="0" indent="0" defTabSz="914400" eaLnBrk="0" fontAlgn="auto" latinLnBrk="0" hangingPunct="0">
              <a:lnSpc>
                <a:spcPct val="100000"/>
              </a:lnSpc>
              <a:spcBef>
                <a:spcPct val="0"/>
              </a:spcBef>
              <a:spcAft>
                <a:spcPts val="0"/>
              </a:spcAft>
              <a:buClr>
                <a:srgbClr val="22724D"/>
              </a:buClr>
              <a:buSzTx/>
              <a:buFontTx/>
              <a:buNone/>
              <a:tabLst/>
              <a:defRPr/>
            </a:pPr>
            <a:r>
              <a:rPr kumimoji="0" lang="de-DE" sz="1600" b="1" i="0" u="none" strike="noStrike" kern="0" cap="none" spc="0" normalizeH="0" baseline="0" noProof="0" smtClean="0">
                <a:ln>
                  <a:noFill/>
                </a:ln>
                <a:solidFill>
                  <a:srgbClr val="E15412"/>
                </a:solidFill>
                <a:effectLst/>
                <a:uLnTx/>
                <a:uFillTx/>
                <a:latin typeface="Arial" charset="0"/>
              </a:rPr>
              <a:t>Zentrale in Hannover</a:t>
            </a:r>
          </a:p>
          <a:p>
            <a:pPr marL="174625" marR="0" lvl="0" indent="-174625" defTabSz="914400" eaLnBrk="0" fontAlgn="auto" latinLnBrk="0" hangingPunct="0">
              <a:lnSpc>
                <a:spcPct val="100000"/>
              </a:lnSpc>
              <a:spcBef>
                <a:spcPct val="0"/>
              </a:spcBef>
              <a:spcAft>
                <a:spcPts val="0"/>
              </a:spcAft>
              <a:buClr>
                <a:srgbClr val="22724D"/>
              </a:buClr>
              <a:buSzTx/>
              <a:buFont typeface="Wingdings" pitchFamily="2" charset="2"/>
              <a:buChar char="§"/>
              <a:tabLst/>
              <a:defRPr/>
            </a:pPr>
            <a:r>
              <a:rPr kumimoji="0" lang="de-DE" sz="1600" b="1" i="0" u="none" strike="noStrike" kern="0" cap="none" spc="0" normalizeH="0" baseline="0" noProof="0" smtClean="0">
                <a:ln>
                  <a:noFill/>
                </a:ln>
                <a:solidFill>
                  <a:schemeClr val="tx1"/>
                </a:solidFill>
                <a:effectLst/>
                <a:uLnTx/>
                <a:uFillTx/>
                <a:latin typeface="Arial" charset="0"/>
              </a:rPr>
              <a:t>3 Geschäftsbereiche  </a:t>
            </a:r>
          </a:p>
          <a:p>
            <a:pPr marL="174625" marR="0" lvl="0" indent="-174625" defTabSz="914400" eaLnBrk="0" fontAlgn="auto" latinLnBrk="0" hangingPunct="0">
              <a:lnSpc>
                <a:spcPct val="100000"/>
              </a:lnSpc>
              <a:spcBef>
                <a:spcPct val="0"/>
              </a:spcBef>
              <a:spcAft>
                <a:spcPts val="0"/>
              </a:spcAft>
              <a:buClr>
                <a:srgbClr val="22724D"/>
              </a:buClr>
              <a:buSzTx/>
              <a:buFont typeface="Wingdings" pitchFamily="2" charset="2"/>
              <a:buChar char="§"/>
              <a:tabLst/>
              <a:defRPr/>
            </a:pPr>
            <a:r>
              <a:rPr kumimoji="0" lang="de-DE" sz="1600" b="1" i="0" u="none" strike="noStrike" kern="0" cap="none" spc="0" normalizeH="0" baseline="0" noProof="0" smtClean="0">
                <a:ln>
                  <a:noFill/>
                </a:ln>
                <a:solidFill>
                  <a:schemeClr val="tx1"/>
                </a:solidFill>
                <a:effectLst/>
                <a:uLnTx/>
                <a:uFillTx/>
                <a:latin typeface="Arial" charset="0"/>
              </a:rPr>
              <a:t>13 Produktbereiche </a:t>
            </a:r>
          </a:p>
          <a:p>
            <a:pPr marL="0" marR="0" lvl="0" indent="0" defTabSz="914400" eaLnBrk="0" fontAlgn="auto" latinLnBrk="0" hangingPunct="0">
              <a:lnSpc>
                <a:spcPct val="100000"/>
              </a:lnSpc>
              <a:spcBef>
                <a:spcPct val="0"/>
              </a:spcBef>
              <a:spcAft>
                <a:spcPts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Arial" charset="0"/>
            </a:endParaRPr>
          </a:p>
          <a:p>
            <a:pPr marL="0" marR="0" lvl="0" indent="0" defTabSz="914400" eaLnBrk="0" fontAlgn="auto" latinLnBrk="0" hangingPunct="0">
              <a:lnSpc>
                <a:spcPct val="100000"/>
              </a:lnSpc>
              <a:spcBef>
                <a:spcPct val="0"/>
              </a:spcBef>
              <a:spcAft>
                <a:spcPts val="0"/>
              </a:spcAft>
              <a:buClrTx/>
              <a:buSzTx/>
              <a:buFontTx/>
              <a:buNone/>
              <a:tabLst/>
              <a:defRPr/>
            </a:pPr>
            <a:endParaRPr lang="de-DE" sz="2400" b="0" kern="0">
              <a:solidFill>
                <a:srgbClr val="000000"/>
              </a:solidFill>
            </a:endParaRPr>
          </a:p>
          <a:p>
            <a:pPr marL="0" marR="0" lvl="0" indent="0" defTabSz="914400" eaLnBrk="0" fontAlgn="auto" latinLnBrk="0" hangingPunct="0">
              <a:lnSpc>
                <a:spcPct val="100000"/>
              </a:lnSpc>
              <a:spcBef>
                <a:spcPct val="0"/>
              </a:spcBef>
              <a:spcAft>
                <a:spcPts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Arial" charset="0"/>
            </a:endParaRPr>
          </a:p>
          <a:p>
            <a:pPr marL="0" marR="0" lvl="0" indent="0" defTabSz="914400" eaLnBrk="0" fontAlgn="auto" latinLnBrk="0" hangingPunct="0">
              <a:lnSpc>
                <a:spcPct val="100000"/>
              </a:lnSpc>
              <a:spcBef>
                <a:spcPct val="0"/>
              </a:spcBef>
              <a:spcAft>
                <a:spcPts val="0"/>
              </a:spcAft>
              <a:buClr>
                <a:srgbClr val="22724D"/>
              </a:buClr>
              <a:buSzTx/>
              <a:buFontTx/>
              <a:buNone/>
              <a:tabLst/>
              <a:defRPr/>
            </a:pPr>
            <a:r>
              <a:rPr kumimoji="0" lang="de-DE" sz="1600" b="1" i="0" u="none" strike="noStrike" kern="0" cap="none" spc="0" normalizeH="0" baseline="0" noProof="0" smtClean="0">
                <a:ln>
                  <a:noFill/>
                </a:ln>
                <a:solidFill>
                  <a:srgbClr val="E15412"/>
                </a:solidFill>
                <a:effectLst/>
                <a:uLnTx/>
                <a:uFillTx/>
                <a:latin typeface="Arial" charset="0"/>
              </a:rPr>
              <a:t>10 Geschäftsstellen in </a:t>
            </a:r>
          </a:p>
          <a:p>
            <a:pPr marR="0" lvl="0" defTabSz="914400" eaLnBrk="0" fontAlgn="auto" latinLnBrk="0" hangingPunct="0">
              <a:lnSpc>
                <a:spcPct val="100000"/>
              </a:lnSpc>
              <a:spcBef>
                <a:spcPct val="0"/>
              </a:spcBef>
              <a:spcAft>
                <a:spcPts val="0"/>
              </a:spcAft>
              <a:buClrTx/>
              <a:buSzTx/>
              <a:tabLst/>
              <a:defRPr/>
            </a:pPr>
            <a:r>
              <a:rPr kumimoji="0" lang="de-DE" sz="1600" b="1" i="0" u="none" strike="noStrike" kern="0" cap="none" spc="0" normalizeH="0" baseline="0" noProof="0" smtClean="0">
                <a:ln>
                  <a:noFill/>
                </a:ln>
                <a:solidFill>
                  <a:srgbClr val="000000"/>
                </a:solidFill>
                <a:effectLst/>
                <a:uLnTx/>
                <a:uFillTx/>
                <a:latin typeface="Arial" charset="0"/>
              </a:rPr>
              <a:t> </a:t>
            </a:r>
            <a:r>
              <a:rPr kumimoji="0" lang="de-DE" sz="1600" b="1" i="0" u="none" strike="noStrike" kern="0" cap="none" spc="0" normalizeH="0" baseline="0" noProof="0" smtClean="0">
                <a:ln>
                  <a:noFill/>
                </a:ln>
                <a:solidFill>
                  <a:schemeClr val="tx1"/>
                </a:solidFill>
                <a:effectLst/>
                <a:uLnTx/>
                <a:uFillTx/>
                <a:latin typeface="Arial" charset="0"/>
              </a:rPr>
              <a:t>Aurich – Braunschweig – Bremerhaven – </a:t>
            </a:r>
          </a:p>
          <a:p>
            <a:pPr marL="0" marR="0" lvl="0" indent="0" defTabSz="914400" eaLnBrk="0" fontAlgn="auto" latinLnBrk="0" hangingPunct="0">
              <a:lnSpc>
                <a:spcPct val="100000"/>
              </a:lnSpc>
              <a:spcBef>
                <a:spcPct val="0"/>
              </a:spcBef>
              <a:spcAft>
                <a:spcPts val="0"/>
              </a:spcAft>
              <a:buClrTx/>
              <a:buSzTx/>
              <a:buFontTx/>
              <a:buNone/>
              <a:tabLst/>
              <a:defRPr/>
            </a:pPr>
            <a:r>
              <a:rPr kumimoji="0" lang="de-DE" sz="1600" b="1" i="0" u="none" strike="noStrike" kern="0" cap="none" spc="0" normalizeH="0" baseline="0" noProof="0" smtClean="0">
                <a:ln>
                  <a:noFill/>
                </a:ln>
                <a:solidFill>
                  <a:schemeClr val="tx1"/>
                </a:solidFill>
                <a:effectLst/>
                <a:uLnTx/>
                <a:uFillTx/>
                <a:latin typeface="Arial" charset="0"/>
              </a:rPr>
              <a:t> Göttingen – Hannover – Lüneburg – Meppen – </a:t>
            </a:r>
            <a:br>
              <a:rPr kumimoji="0" lang="de-DE" sz="1600" b="1" i="0" u="none" strike="noStrike" kern="0" cap="none" spc="0" normalizeH="0" baseline="0" noProof="0" smtClean="0">
                <a:ln>
                  <a:noFill/>
                </a:ln>
                <a:solidFill>
                  <a:schemeClr val="tx1"/>
                </a:solidFill>
                <a:effectLst/>
                <a:uLnTx/>
                <a:uFillTx/>
                <a:latin typeface="Arial" charset="0"/>
              </a:rPr>
            </a:br>
            <a:r>
              <a:rPr kumimoji="0" lang="de-DE" sz="1600" b="1" i="0" u="none" strike="noStrike" kern="0" cap="none" spc="0" normalizeH="0" baseline="0" noProof="0" smtClean="0">
                <a:ln>
                  <a:noFill/>
                </a:ln>
                <a:solidFill>
                  <a:schemeClr val="tx1"/>
                </a:solidFill>
                <a:effectLst/>
                <a:uLnTx/>
                <a:uFillTx/>
                <a:latin typeface="Arial" charset="0"/>
              </a:rPr>
              <a:t> Oldenburg – Osnabrück – Verden</a:t>
            </a:r>
          </a:p>
        </p:txBody>
      </p:sp>
      <p:pic>
        <p:nvPicPr>
          <p:cNvPr id="6" name="Picture 2"/>
          <p:cNvPicPr>
            <a:picLocks noChangeAspect="1" noChangeArrowheads="1"/>
          </p:cNvPicPr>
          <p:nvPr/>
        </p:nvPicPr>
        <p:blipFill>
          <a:blip r:embed="rId3">
            <a:clrChange>
              <a:clrFrom>
                <a:srgbClr val="FFFFFF"/>
              </a:clrFrom>
              <a:clrTo>
                <a:srgbClr val="FFFFFF">
                  <a:alpha val="0"/>
                </a:srgbClr>
              </a:clrTo>
            </a:clrChange>
            <a:lum bright="24000" contrast="-24000"/>
            <a:extLst>
              <a:ext uri="{28A0092B-C50C-407E-A947-70E740481C1C}">
                <a14:useLocalDpi xmlns:a14="http://schemas.microsoft.com/office/drawing/2010/main" val="0"/>
              </a:ext>
            </a:extLst>
          </a:blip>
          <a:srcRect l="517" t="9253" r="51717" b="37062"/>
          <a:stretch>
            <a:fillRect/>
          </a:stretch>
        </p:blipFill>
        <p:spPr bwMode="auto">
          <a:xfrm>
            <a:off x="4689450" y="1398552"/>
            <a:ext cx="5144293" cy="408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60129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a:t>Die NLG – Niedersächsische Landgesellschaft </a:t>
            </a:r>
            <a:r>
              <a:rPr lang="de-DE" smtClean="0"/>
              <a:t>mbH</a:t>
            </a:r>
            <a:endParaRPr lang="de-DE"/>
          </a:p>
        </p:txBody>
      </p:sp>
      <p:sp>
        <p:nvSpPr>
          <p:cNvPr id="4" name="Text Box 2"/>
          <p:cNvSpPr txBox="1">
            <a:spLocks noChangeArrowheads="1"/>
          </p:cNvSpPr>
          <p:nvPr/>
        </p:nvSpPr>
        <p:spPr bwMode="auto">
          <a:xfrm>
            <a:off x="853226" y="1268760"/>
            <a:ext cx="7812868" cy="4862870"/>
          </a:xfrm>
          <a:prstGeom prst="rect">
            <a:avLst/>
          </a:prstGeom>
          <a:noFill/>
          <a:ln>
            <a:noFill/>
          </a:ln>
          <a:effectLst/>
          <a:extLst>
            <a:ext uri="{909E8E84-426E-40DD-AFC4-6F175D3DCCD1}">
              <a14:hiddenFill xmlns:a14="http://schemas.microsoft.com/office/drawing/2010/main">
                <a:solidFill>
                  <a:srgbClr val="E1541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lgn="ctr" eaLnBrk="0" hangingPunct="0">
              <a:spcBef>
                <a:spcPct val="50000"/>
              </a:spcBef>
              <a:defRPr sz="2400">
                <a:solidFill>
                  <a:schemeClr val="tx1"/>
                </a:solidFill>
                <a:latin typeface="Arial" pitchFamily="34" charset="0"/>
              </a:defRPr>
            </a:lvl1pPr>
            <a:lvl2pPr marL="801688" indent="-350838" algn="ctr" eaLnBrk="0" hangingPunct="0">
              <a:spcBef>
                <a:spcPct val="50000"/>
              </a:spcBef>
              <a:defRPr sz="2400">
                <a:solidFill>
                  <a:schemeClr val="tx1"/>
                </a:solidFill>
                <a:latin typeface="Arial" pitchFamily="34" charset="0"/>
              </a:defRPr>
            </a:lvl2pPr>
            <a:lvl3pPr marL="1436688" indent="-276225" algn="ctr" eaLnBrk="0" hangingPunct="0">
              <a:spcBef>
                <a:spcPct val="50000"/>
              </a:spcBef>
              <a:defRPr sz="2400">
                <a:solidFill>
                  <a:schemeClr val="tx1"/>
                </a:solidFill>
                <a:latin typeface="Arial" pitchFamily="34" charset="0"/>
              </a:defRPr>
            </a:lvl3pPr>
            <a:lvl4pPr marL="1600200" indent="-228600" algn="ctr" eaLnBrk="0" hangingPunct="0">
              <a:spcBef>
                <a:spcPct val="50000"/>
              </a:spcBef>
              <a:defRPr sz="2400">
                <a:solidFill>
                  <a:schemeClr val="tx1"/>
                </a:solidFill>
                <a:latin typeface="Arial" pitchFamily="34" charset="0"/>
              </a:defRPr>
            </a:lvl4pPr>
            <a:lvl5pPr marL="2057400" indent="-228600" algn="ctr" eaLnBrk="0" hangingPunct="0">
              <a:spcBef>
                <a:spcPct val="50000"/>
              </a:spcBef>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marL="793750" lvl="1" indent="-342900" algn="l">
              <a:buClr>
                <a:srgbClr val="22724D"/>
              </a:buClr>
              <a:buFont typeface="Wingdings" panose="05000000000000000000" pitchFamily="2" charset="2"/>
              <a:buChar char="§"/>
            </a:pPr>
            <a:r>
              <a:rPr lang="de-DE" sz="2000" b="1" smtClean="0"/>
              <a:t>gemeinnütziges </a:t>
            </a:r>
            <a:r>
              <a:rPr lang="de-DE" sz="2000" b="1"/>
              <a:t>Unternehmen für die Entwicklung </a:t>
            </a:r>
            <a:r>
              <a:rPr lang="de-DE" sz="2000" b="1" smtClean="0"/>
              <a:t>des </a:t>
            </a:r>
            <a:r>
              <a:rPr lang="de-DE" sz="2000" b="1"/>
              <a:t>ländlichen </a:t>
            </a:r>
            <a:r>
              <a:rPr lang="de-DE" sz="2000" b="1" smtClean="0"/>
              <a:t>Raumes</a:t>
            </a:r>
            <a:endParaRPr lang="de-DE" sz="2000" b="1"/>
          </a:p>
          <a:p>
            <a:pPr lvl="1" algn="l">
              <a:buClr>
                <a:srgbClr val="21724D"/>
              </a:buClr>
              <a:buFont typeface="Wingdings" pitchFamily="2" charset="2"/>
              <a:buChar char="§"/>
            </a:pPr>
            <a:r>
              <a:rPr lang="de-DE" sz="2000" b="1"/>
              <a:t>Unsere Ziele</a:t>
            </a:r>
          </a:p>
          <a:p>
            <a:pPr lvl="2" algn="l">
              <a:buClr>
                <a:srgbClr val="21724D"/>
              </a:buClr>
              <a:buFont typeface="Wingdings" pitchFamily="2" charset="2"/>
              <a:buChar char="§"/>
            </a:pPr>
            <a:r>
              <a:rPr lang="de-DE" sz="2000" b="1" smtClean="0"/>
              <a:t>Nachhaltiger </a:t>
            </a:r>
            <a:r>
              <a:rPr lang="de-DE" sz="2000" b="1"/>
              <a:t>Schutz von Natur, Landschaft und Umwelt</a:t>
            </a:r>
          </a:p>
          <a:p>
            <a:pPr lvl="2" algn="l">
              <a:buClr>
                <a:srgbClr val="21724D"/>
              </a:buClr>
              <a:buFont typeface="Wingdings" pitchFamily="2" charset="2"/>
              <a:buChar char="§"/>
            </a:pPr>
            <a:r>
              <a:rPr lang="de-DE" sz="2000" b="1"/>
              <a:t>Entwicklung von Dörfern, Kommunen und </a:t>
            </a:r>
            <a:r>
              <a:rPr lang="de-DE" sz="2000" b="1" smtClean="0"/>
              <a:t>Regionen</a:t>
            </a:r>
          </a:p>
          <a:p>
            <a:pPr lvl="2" algn="l">
              <a:buClr>
                <a:srgbClr val="21724D"/>
              </a:buClr>
              <a:buFont typeface="Wingdings" pitchFamily="2" charset="2"/>
              <a:buChar char="§"/>
            </a:pPr>
            <a:r>
              <a:rPr lang="de-DE" sz="2000" b="1"/>
              <a:t>Verbesserung der Wettbewerbsfähigkeit der </a:t>
            </a:r>
            <a:r>
              <a:rPr lang="de-DE" sz="2000" b="1" smtClean="0"/>
              <a:t>Kommunen</a:t>
            </a:r>
            <a:endParaRPr lang="de-DE" sz="2000" b="1"/>
          </a:p>
          <a:p>
            <a:pPr lvl="1" algn="l">
              <a:buClr>
                <a:srgbClr val="21724D"/>
              </a:buClr>
              <a:buFont typeface="Wingdings" pitchFamily="2" charset="2"/>
              <a:buChar char="§"/>
            </a:pPr>
            <a:r>
              <a:rPr lang="de-DE" sz="2000" b="1"/>
              <a:t>rund 260 </a:t>
            </a:r>
            <a:r>
              <a:rPr lang="de-DE" sz="2000" b="1" smtClean="0"/>
              <a:t>Mitarbeiterinnen </a:t>
            </a:r>
            <a:r>
              <a:rPr lang="de-DE" sz="2000" b="1"/>
              <a:t>und Mitarbeiter an zehn Standorten in Niedersachsen sind Partner vor Ort mit </a:t>
            </a:r>
            <a:r>
              <a:rPr lang="de-DE" sz="2000" b="1" smtClean="0"/>
              <a:t>guter Kenntnis </a:t>
            </a:r>
            <a:r>
              <a:rPr lang="de-DE" sz="2000" b="1"/>
              <a:t>der Menschen und den Besonderheiten in den </a:t>
            </a:r>
            <a:r>
              <a:rPr lang="de-DE" sz="2000" b="1" smtClean="0"/>
              <a:t>Regionen</a:t>
            </a:r>
            <a:endParaRPr lang="de-DE" sz="2000" b="1"/>
          </a:p>
        </p:txBody>
      </p:sp>
    </p:spTree>
    <p:extLst>
      <p:ext uri="{BB962C8B-B14F-4D97-AF65-F5344CB8AC3E}">
        <p14:creationId xmlns:p14="http://schemas.microsoft.com/office/powerpoint/2010/main" val="361644353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Aufgaben der NLG im Klimaschutzkonzept</a:t>
            </a:r>
            <a:endParaRPr lang="de-DE"/>
          </a:p>
        </p:txBody>
      </p:sp>
      <p:sp>
        <p:nvSpPr>
          <p:cNvPr id="3" name="Inhaltsplatzhalter 2"/>
          <p:cNvSpPr>
            <a:spLocks noGrp="1"/>
          </p:cNvSpPr>
          <p:nvPr>
            <p:ph idx="1"/>
          </p:nvPr>
        </p:nvSpPr>
        <p:spPr>
          <a:xfrm>
            <a:off x="1352600" y="1304764"/>
            <a:ext cx="8424936" cy="5112568"/>
          </a:xfrm>
        </p:spPr>
        <p:txBody>
          <a:bodyPr/>
          <a:lstStyle/>
          <a:p>
            <a:pPr marL="342900" indent="-342900">
              <a:buClr>
                <a:srgbClr val="21724D"/>
              </a:buClr>
              <a:buFont typeface="Wingdings" panose="05000000000000000000" pitchFamily="2" charset="2"/>
              <a:buChar char="§"/>
            </a:pPr>
            <a:r>
              <a:rPr lang="de-DE" smtClean="0"/>
              <a:t>Information </a:t>
            </a:r>
          </a:p>
          <a:p>
            <a:pPr marL="342900" indent="-342900">
              <a:buClr>
                <a:srgbClr val="21724D"/>
              </a:buClr>
              <a:buFont typeface="Wingdings" panose="05000000000000000000" pitchFamily="2" charset="2"/>
              <a:buChar char="§"/>
            </a:pPr>
            <a:r>
              <a:rPr lang="de-DE" smtClean="0"/>
              <a:t>Moderation</a:t>
            </a:r>
          </a:p>
          <a:p>
            <a:pPr marL="342900" indent="-342900">
              <a:buClr>
                <a:srgbClr val="21724D"/>
              </a:buClr>
              <a:buFont typeface="Wingdings" panose="05000000000000000000" pitchFamily="2" charset="2"/>
              <a:buChar char="§"/>
            </a:pPr>
            <a:r>
              <a:rPr lang="de-DE" smtClean="0"/>
              <a:t>Koordination</a:t>
            </a:r>
          </a:p>
          <a:p>
            <a:pPr marL="342900" indent="-342900">
              <a:buClr>
                <a:srgbClr val="21724D"/>
              </a:buClr>
              <a:buFont typeface="Wingdings" panose="05000000000000000000" pitchFamily="2" charset="2"/>
              <a:buChar char="§"/>
            </a:pPr>
            <a:r>
              <a:rPr lang="de-DE" smtClean="0"/>
              <a:t>Mitarbeit bei der Akteursbeteiligung</a:t>
            </a:r>
          </a:p>
          <a:p>
            <a:pPr marL="342900" indent="-342900">
              <a:buClr>
                <a:srgbClr val="21724D"/>
              </a:buClr>
              <a:buFont typeface="Wingdings" panose="05000000000000000000" pitchFamily="2" charset="2"/>
              <a:buChar char="§"/>
            </a:pPr>
            <a:r>
              <a:rPr lang="de-DE" smtClean="0"/>
              <a:t>Recherche</a:t>
            </a:r>
          </a:p>
          <a:p>
            <a:pPr marL="342900" indent="-342900">
              <a:buClr>
                <a:srgbClr val="21724D"/>
              </a:buClr>
              <a:buFont typeface="Wingdings" panose="05000000000000000000" pitchFamily="2" charset="2"/>
              <a:buChar char="§"/>
            </a:pPr>
            <a:r>
              <a:rPr lang="de-DE" smtClean="0"/>
              <a:t>Erstellung der Start- und der Endbilanzen, </a:t>
            </a:r>
            <a:r>
              <a:rPr lang="de-DE"/>
              <a:t>Berechnungen von </a:t>
            </a:r>
            <a:r>
              <a:rPr lang="de-DE" smtClean="0"/>
              <a:t>CO2-Emissionen und Energieverbräuchen (ECORegion, Strom-Wärme-Diagramme, IZU-Tabelle)</a:t>
            </a:r>
          </a:p>
          <a:p>
            <a:pPr marL="342900" indent="-342900">
              <a:buClr>
                <a:srgbClr val="21724D"/>
              </a:buClr>
              <a:buFont typeface="Wingdings" panose="05000000000000000000" pitchFamily="2" charset="2"/>
              <a:buChar char="§"/>
            </a:pPr>
            <a:r>
              <a:rPr lang="de-DE" smtClean="0"/>
              <a:t>Ermittlung von Minderungspotenzialen</a:t>
            </a:r>
          </a:p>
          <a:p>
            <a:pPr marL="342900" indent="-342900">
              <a:buClr>
                <a:srgbClr val="21724D"/>
              </a:buClr>
              <a:buFont typeface="Wingdings" panose="05000000000000000000" pitchFamily="2" charset="2"/>
              <a:buChar char="§"/>
            </a:pPr>
            <a:r>
              <a:rPr lang="de-DE" smtClean="0"/>
              <a:t>Zusammenstellung von Energieverbräuchen und Bewertung für eigene Liegenschaften, Vorbereitung eines Tools für ein zu etablierendes Energiemanagement </a:t>
            </a:r>
          </a:p>
          <a:p>
            <a:pPr marL="342900" indent="-342900">
              <a:buClr>
                <a:srgbClr val="21724D"/>
              </a:buClr>
              <a:buFont typeface="Wingdings" panose="05000000000000000000" pitchFamily="2" charset="2"/>
              <a:buChar char="§"/>
            </a:pPr>
            <a:r>
              <a:rPr lang="de-DE" smtClean="0"/>
              <a:t>Zusammenstellung und Bewertung von Ergebnissen</a:t>
            </a:r>
          </a:p>
          <a:p>
            <a:pPr marL="342900" indent="-342900">
              <a:buClr>
                <a:srgbClr val="21724D"/>
              </a:buClr>
              <a:buFont typeface="Wingdings" panose="05000000000000000000" pitchFamily="2" charset="2"/>
              <a:buChar char="§"/>
            </a:pPr>
            <a:r>
              <a:rPr lang="de-DE" smtClean="0"/>
              <a:t>Dokumentation des Gesamtprozesses</a:t>
            </a:r>
            <a:endParaRPr lang="de-DE"/>
          </a:p>
          <a:p>
            <a:endParaRPr lang="de-DE"/>
          </a:p>
        </p:txBody>
      </p:sp>
    </p:spTree>
    <p:extLst>
      <p:ext uri="{BB962C8B-B14F-4D97-AF65-F5344CB8AC3E}">
        <p14:creationId xmlns:p14="http://schemas.microsoft.com/office/powerpoint/2010/main" val="31448424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Agenda Auftaktveranstaltung 21.01.2014</a:t>
            </a:r>
            <a:endParaRPr lang="de-DE"/>
          </a:p>
        </p:txBody>
      </p:sp>
      <p:sp>
        <p:nvSpPr>
          <p:cNvPr id="3" name="Inhaltsplatzhalter 2"/>
          <p:cNvSpPr>
            <a:spLocks noGrp="1"/>
          </p:cNvSpPr>
          <p:nvPr>
            <p:ph idx="1"/>
          </p:nvPr>
        </p:nvSpPr>
        <p:spPr/>
        <p:txBody>
          <a:bodyPr/>
          <a:lstStyle/>
          <a:p>
            <a:endParaRPr lang="de-DE">
              <a:latin typeface="Arial" pitchFamily="34" charset="0"/>
              <a:cs typeface="Arial" pitchFamily="34" charset="0"/>
            </a:endParaRP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Aufgaben der NLG </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800" b="1" smtClean="0">
                <a:solidFill>
                  <a:srgbClr val="800000"/>
                </a:solidFill>
                <a:effectLst>
                  <a:outerShdw blurRad="38100" dist="38100" dir="2700000" algn="tl">
                    <a:srgbClr val="000000">
                      <a:alpha val="43137"/>
                    </a:srgbClr>
                  </a:outerShdw>
                </a:effectLst>
                <a:latin typeface="Arial" pitchFamily="34" charset="0"/>
                <a:cs typeface="Arial" pitchFamily="34" charset="0"/>
              </a:rPr>
              <a:t>Inhalte und Aufgaben des Klimaschutzkonzepts</a:t>
            </a:r>
          </a:p>
          <a:p>
            <a:pPr marL="457200" indent="-457200">
              <a:buFont typeface="Wingdings" panose="05000000000000000000" pitchFamily="2" charset="2"/>
              <a:buChar char="§"/>
            </a:pPr>
            <a:r>
              <a:rPr lang="de-DE" sz="2600" b="1" smtClean="0">
                <a:solidFill>
                  <a:srgbClr val="800000"/>
                </a:solidFill>
                <a:latin typeface="Arial" pitchFamily="34" charset="0"/>
                <a:cs typeface="Arial" pitchFamily="34" charset="0"/>
              </a:rPr>
              <a:t>Beispiele für Datenerfassung </a:t>
            </a:r>
            <a:r>
              <a:rPr lang="de-DE" sz="2600" b="1">
                <a:solidFill>
                  <a:srgbClr val="800000"/>
                </a:solidFill>
                <a:latin typeface="Arial" pitchFamily="34" charset="0"/>
                <a:cs typeface="Arial" pitchFamily="34" charset="0"/>
              </a:rPr>
              <a:t>und -auswertung</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Beteiligung </a:t>
            </a:r>
            <a:r>
              <a:rPr lang="de-DE" sz="2600" b="1" smtClean="0">
                <a:solidFill>
                  <a:srgbClr val="800000"/>
                </a:solidFill>
                <a:latin typeface="Arial" pitchFamily="34" charset="0"/>
                <a:cs typeface="Arial" pitchFamily="34" charset="0"/>
              </a:rPr>
              <a:t>von Akteuren</a:t>
            </a:r>
            <a:endParaRPr lang="de-DE" sz="2600" b="1">
              <a:solidFill>
                <a:srgbClr val="800000"/>
              </a:solidFill>
              <a:latin typeface="Arial" pitchFamily="34" charset="0"/>
              <a:cs typeface="Arial" pitchFamily="34" charset="0"/>
            </a:endParaRP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Vorstellung Arbeitsthemen</a:t>
            </a:r>
          </a:p>
          <a:p>
            <a:pPr marL="457200" indent="-457200">
              <a:buFont typeface="Wingdings" panose="05000000000000000000" pitchFamily="2" charset="2"/>
              <a:buChar char="§"/>
            </a:pPr>
            <a:r>
              <a:rPr lang="de-DE" sz="2600" b="1">
                <a:solidFill>
                  <a:srgbClr val="800000"/>
                </a:solidFill>
                <a:latin typeface="Arial" pitchFamily="34" charset="0"/>
                <a:cs typeface="Arial" pitchFamily="34" charset="0"/>
              </a:rPr>
              <a:t>Bildung von zwei Arbeitskreisen</a:t>
            </a:r>
          </a:p>
          <a:p>
            <a:endParaRPr lang="de-DE"/>
          </a:p>
        </p:txBody>
      </p:sp>
    </p:spTree>
    <p:extLst>
      <p:ext uri="{BB962C8B-B14F-4D97-AF65-F5344CB8AC3E}">
        <p14:creationId xmlns:p14="http://schemas.microsoft.com/office/powerpoint/2010/main" val="98658259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mtClean="0"/>
              <a:t>Klimaschutzinitiative</a:t>
            </a:r>
          </a:p>
        </p:txBody>
      </p:sp>
      <p:sp>
        <p:nvSpPr>
          <p:cNvPr id="4" name="Textfeld 3"/>
          <p:cNvSpPr txBox="1"/>
          <p:nvPr/>
        </p:nvSpPr>
        <p:spPr>
          <a:xfrm>
            <a:off x="1325437" y="1448780"/>
            <a:ext cx="7237400" cy="4385816"/>
          </a:xfrm>
          <a:prstGeom prst="rect">
            <a:avLst/>
          </a:prstGeom>
          <a:noFill/>
        </p:spPr>
        <p:txBody>
          <a:bodyPr wrap="square" rtlCol="0">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de-DE" sz="2000" b="0" i="0" u="none" strike="noStrike" kern="0" cap="none" spc="0" normalizeH="0" baseline="0" noProof="0" smtClean="0">
                <a:ln>
                  <a:noFill/>
                </a:ln>
                <a:solidFill>
                  <a:srgbClr val="000000"/>
                </a:solidFill>
                <a:effectLst/>
                <a:uLnTx/>
                <a:uFillTx/>
                <a:cs typeface="+mn-cs"/>
              </a:rPr>
              <a:t>Seit 2008 fördert das Bundesministerium für Umwelt, Naturschutz und Reaktorsicherheit (BMU) auf Basis der </a:t>
            </a:r>
          </a:p>
          <a:p>
            <a:pPr marL="0" marR="0" lvl="0" indent="0" defTabSz="914400" eaLnBrk="0" fontAlgn="auto" latinLnBrk="0" hangingPunct="0">
              <a:lnSpc>
                <a:spcPct val="100000"/>
              </a:lnSpc>
              <a:spcBef>
                <a:spcPct val="50000"/>
              </a:spcBef>
              <a:spcAft>
                <a:spcPts val="0"/>
              </a:spcAft>
              <a:buClrTx/>
              <a:buSzTx/>
              <a:buFontTx/>
              <a:buNone/>
              <a:tabLst/>
              <a:defRPr/>
            </a:pPr>
            <a:r>
              <a:rPr lang="de-DE" sz="2000" kern="0" smtClean="0">
                <a:solidFill>
                  <a:srgbClr val="000000"/>
                </a:solidFill>
                <a:cs typeface="+mn-cs"/>
              </a:rPr>
              <a:t>„</a:t>
            </a:r>
            <a:r>
              <a:rPr kumimoji="0" lang="de-DE" sz="2000" i="0" strike="noStrike" kern="0" cap="none" spc="0" normalizeH="0" baseline="0" noProof="0" smtClean="0">
                <a:ln>
                  <a:noFill/>
                </a:ln>
                <a:solidFill>
                  <a:srgbClr val="000000"/>
                </a:solidFill>
                <a:effectLst/>
                <a:uLnTx/>
                <a:uFillTx/>
                <a:cs typeface="+mn-cs"/>
              </a:rPr>
              <a:t>Richtlinie zur Förderung von Klimaschutzprojekten in sozialen, kulturellen und öffentlichen Einrichtungen im Rahmen der Nationalen Klimaschutzinitiative</a:t>
            </a:r>
            <a:r>
              <a:rPr lang="de-DE" sz="2000" kern="0" smtClean="0">
                <a:solidFill>
                  <a:srgbClr val="000000"/>
                </a:solidFill>
                <a:cs typeface="+mn-cs"/>
              </a:rPr>
              <a:t>“</a:t>
            </a:r>
            <a:r>
              <a:rPr kumimoji="0" lang="de-DE" sz="2000" b="0" i="0" u="none" strike="noStrike" kern="0" cap="none" spc="0" normalizeH="0" noProof="0" smtClean="0">
                <a:ln>
                  <a:noFill/>
                </a:ln>
                <a:solidFill>
                  <a:srgbClr val="000000"/>
                </a:solidFill>
                <a:effectLst/>
                <a:uLnTx/>
                <a:uFillTx/>
                <a:cs typeface="+mn-cs"/>
              </a:rPr>
              <a:t> </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de-DE" sz="2600" b="1" i="0" u="none" strike="noStrike" kern="0" cap="none" spc="0" normalizeH="0" baseline="0" noProof="0" smtClean="0">
                <a:ln>
                  <a:noFill/>
                </a:ln>
                <a:solidFill>
                  <a:srgbClr val="A50021"/>
                </a:solidFill>
                <a:effectLst/>
                <a:uLnTx/>
                <a:uFillTx/>
                <a:cs typeface="+mn-cs"/>
              </a:rPr>
              <a:t>Klimaschutzprojekte</a:t>
            </a:r>
            <a:r>
              <a:rPr kumimoji="0" lang="de-DE" sz="2000" b="0" i="0" u="none" strike="noStrike" kern="0" cap="none" spc="0" normalizeH="0" baseline="0" noProof="0" smtClean="0">
                <a:ln>
                  <a:noFill/>
                </a:ln>
                <a:solidFill>
                  <a:srgbClr val="A50021"/>
                </a:solidFill>
                <a:effectLst/>
                <a:uLnTx/>
                <a:uFillTx/>
                <a:cs typeface="+mn-cs"/>
              </a:rPr>
              <a:t> </a:t>
            </a:r>
            <a:r>
              <a:rPr kumimoji="0" lang="de-DE" sz="2000" b="0" i="0" u="none" strike="noStrike" kern="0" cap="none" spc="0" normalizeH="0" baseline="0" noProof="0" smtClean="0">
                <a:ln>
                  <a:noFill/>
                </a:ln>
                <a:solidFill>
                  <a:srgbClr val="000000"/>
                </a:solidFill>
                <a:effectLst/>
                <a:uLnTx/>
                <a:uFillTx/>
                <a:cs typeface="+mn-cs"/>
              </a:rPr>
              <a:t>in Kommunen.</a:t>
            </a:r>
          </a:p>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de-DE" sz="2000" b="0" i="0" u="none" strike="noStrike" kern="0" cap="none" spc="0" normalizeH="0" baseline="0" noProof="0" smtClean="0">
              <a:ln>
                <a:noFill/>
              </a:ln>
              <a:solidFill>
                <a:srgbClr val="000000"/>
              </a:solidFill>
              <a:effectLst/>
              <a:uLnTx/>
              <a:uFillTx/>
              <a:cs typeface="+mn-cs"/>
            </a:endParaRPr>
          </a:p>
          <a:p>
            <a:pPr marL="0" marR="0" lvl="0" indent="0" defTabSz="914400" eaLnBrk="0" fontAlgn="auto" latinLnBrk="0" hangingPunct="0">
              <a:lnSpc>
                <a:spcPct val="100000"/>
              </a:lnSpc>
              <a:spcBef>
                <a:spcPct val="50000"/>
              </a:spcBef>
              <a:spcAft>
                <a:spcPts val="0"/>
              </a:spcAft>
              <a:buClrTx/>
              <a:buSzTx/>
              <a:buFontTx/>
              <a:buNone/>
              <a:tabLst/>
              <a:defRPr/>
            </a:pPr>
            <a:r>
              <a:rPr kumimoji="0" lang="de-DE" sz="2000" b="1" i="0" u="none" strike="noStrike" kern="0" cap="none" spc="0" normalizeH="0" baseline="0" noProof="0" smtClean="0">
                <a:ln>
                  <a:noFill/>
                </a:ln>
                <a:effectLst/>
                <a:uLnTx/>
                <a:uFillTx/>
                <a:cs typeface="+mn-cs"/>
              </a:rPr>
              <a:t>Was ist das Ziel?</a:t>
            </a:r>
          </a:p>
          <a:p>
            <a:pPr marL="0" marR="0" lvl="0" indent="0" defTabSz="914400" eaLnBrk="0" fontAlgn="auto" latinLnBrk="0" hangingPunct="0">
              <a:lnSpc>
                <a:spcPct val="100000"/>
              </a:lnSpc>
              <a:spcBef>
                <a:spcPct val="50000"/>
              </a:spcBef>
              <a:spcAft>
                <a:spcPts val="0"/>
              </a:spcAft>
              <a:buClrTx/>
              <a:buSzTx/>
              <a:buFontTx/>
              <a:buNone/>
              <a:tabLst/>
              <a:defRPr/>
            </a:pPr>
            <a:r>
              <a:rPr kumimoji="0" lang="de-DE" sz="2000" b="1" i="0" u="none" strike="noStrike" kern="0" cap="none" spc="0" normalizeH="0" baseline="0" noProof="0" smtClean="0">
                <a:ln>
                  <a:noFill/>
                </a:ln>
                <a:solidFill>
                  <a:srgbClr val="A50021"/>
                </a:solidFill>
                <a:effectLst/>
                <a:uLnTx/>
                <a:uFillTx/>
                <a:cs typeface="+mn-cs"/>
              </a:rPr>
              <a:t>Klimaschutz</a:t>
            </a:r>
            <a:r>
              <a:rPr kumimoji="0" lang="de-DE" sz="2000" b="0" i="0" u="none" strike="noStrike" kern="0" cap="none" spc="0" normalizeH="0" baseline="0" noProof="0" smtClean="0">
                <a:ln>
                  <a:noFill/>
                </a:ln>
                <a:solidFill>
                  <a:srgbClr val="A50021"/>
                </a:solidFill>
                <a:effectLst/>
                <a:uLnTx/>
                <a:uFillTx/>
                <a:cs typeface="+mn-cs"/>
              </a:rPr>
              <a:t> </a:t>
            </a:r>
            <a:r>
              <a:rPr kumimoji="0" lang="de-DE" sz="2000" b="0" i="0" u="none" strike="noStrike" kern="0" cap="none" spc="0" normalizeH="0" baseline="0" noProof="0" smtClean="0">
                <a:ln>
                  <a:noFill/>
                </a:ln>
                <a:solidFill>
                  <a:srgbClr val="000000"/>
                </a:solidFill>
                <a:effectLst/>
                <a:uLnTx/>
                <a:uFillTx/>
                <a:cs typeface="+mn-cs"/>
              </a:rPr>
              <a:t>durch </a:t>
            </a:r>
            <a:r>
              <a:rPr lang="de-DE" sz="2000" kern="0" smtClean="0">
                <a:solidFill>
                  <a:srgbClr val="000000"/>
                </a:solidFill>
                <a:cs typeface="+mn-cs"/>
              </a:rPr>
              <a:t>Orientierung an den nationalen Klimaschutzzielen: Treibhausgas-Emissionen sollen bis zum Jahr 2050 um 80 - 95% unter das Niveau von 1990 sinken.</a:t>
            </a:r>
            <a:endParaRPr kumimoji="0" lang="de-DE" sz="2000" b="0" i="0" u="none" strike="noStrike" kern="0" cap="none" spc="0" normalizeH="0" baseline="0" noProof="0" smtClean="0">
              <a:ln>
                <a:noFill/>
              </a:ln>
              <a:solidFill>
                <a:srgbClr val="000000"/>
              </a:solidFill>
              <a:effectLst/>
              <a:uLnTx/>
              <a:uFillTx/>
              <a:cs typeface="+mn-cs"/>
            </a:endParaRPr>
          </a:p>
        </p:txBody>
      </p:sp>
    </p:spTree>
    <p:extLst>
      <p:ext uri="{BB962C8B-B14F-4D97-AF65-F5344CB8AC3E}">
        <p14:creationId xmlns:p14="http://schemas.microsoft.com/office/powerpoint/2010/main" val="278703239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sz="2150" smtClean="0"/>
              <a:t>Klimapolitische Ziele der Bundesregierung 2010</a:t>
            </a:r>
            <a:endParaRPr lang="de-DE" sz="215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93"/>
          <a:stretch/>
        </p:blipFill>
        <p:spPr bwMode="auto">
          <a:xfrm>
            <a:off x="1136576" y="1160748"/>
            <a:ext cx="5402263" cy="36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88504" y="4811493"/>
            <a:ext cx="8352928" cy="1785104"/>
          </a:xfrm>
          <a:prstGeom prst="rect">
            <a:avLst/>
          </a:prstGeom>
          <a:noFill/>
        </p:spPr>
        <p:txBody>
          <a:bodyPr wrap="square" rtlCol="0">
            <a:spAutoFit/>
          </a:bodyPr>
          <a:lstStyle/>
          <a:p>
            <a:r>
              <a:rPr lang="de-DE" sz="2200" smtClean="0"/>
              <a:t>Die klimapolitischen Ziele der Bundesregierung sind aufgrund der Koalitionsverhandlungen in Teilen geändert worden: </a:t>
            </a:r>
            <a:r>
              <a:rPr lang="de-DE" sz="2200" smtClean="0"/>
              <a:t>z. B. </a:t>
            </a:r>
            <a:endParaRPr lang="de-DE" sz="2200" smtClean="0"/>
          </a:p>
          <a:p>
            <a:r>
              <a:rPr lang="de-DE" sz="2200" smtClean="0"/>
              <a:t>Anteil erneuerbarer Energien an der Stromerzeugung (%) </a:t>
            </a:r>
          </a:p>
          <a:p>
            <a:pPr marL="342900" indent="-342900">
              <a:buFont typeface="Wingdings" panose="05000000000000000000" pitchFamily="2" charset="2"/>
              <a:buChar char="Ø"/>
            </a:pPr>
            <a:r>
              <a:rPr lang="de-DE" sz="2200" smtClean="0"/>
              <a:t>bis zum Jahr 2020: 40 – 45 %</a:t>
            </a:r>
          </a:p>
          <a:p>
            <a:pPr marL="342900" indent="-342900">
              <a:buFont typeface="Wingdings" panose="05000000000000000000" pitchFamily="2" charset="2"/>
              <a:buChar char="Ø"/>
            </a:pPr>
            <a:r>
              <a:rPr lang="de-DE" sz="2200"/>
              <a:t>b</a:t>
            </a:r>
            <a:r>
              <a:rPr lang="de-DE" sz="2200" smtClean="0"/>
              <a:t>is zum Jahr 2050: 55 – 60 %</a:t>
            </a:r>
            <a:endParaRPr lang="de-DE" sz="2200"/>
          </a:p>
        </p:txBody>
      </p:sp>
    </p:spTree>
    <p:extLst>
      <p:ext uri="{BB962C8B-B14F-4D97-AF65-F5344CB8AC3E}">
        <p14:creationId xmlns:p14="http://schemas.microsoft.com/office/powerpoint/2010/main" val="186786946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PPT_Vorlage_allgemein">
  <a:themeElements>
    <a:clrScheme name="1_PPT_Vorlage_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PT_Vorlage_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1_PPT_Vorlage_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PT_Vorlage_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PT_Vorlage_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PT_Vorlage_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PT_Vorlage_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PT_Vorlage_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PT_Vorlage_allgemei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PT_Vorlage_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PT_Vorlage_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PT_Vorlage_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PT_Vorlage_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PT_Vorlage_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PT_Vorlage_allgemein">
  <a:themeElements>
    <a:clrScheme name="PPT_Vorlage_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Vorlage_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PPT_Vorlage_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Vorlage_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Vorlage_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Vorlage_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Vorlage_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Vorlage_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Vorlage_allgemei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Vorlage_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Vorlage_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Vorlage_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Vorlage_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Vorlage_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er">
  <a:themeElements>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DE"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DE" sz="2000" b="1" i="0" u="none" strike="noStrike" cap="none" normalizeH="0" baseline="0" smtClean="0">
            <a:ln>
              <a:noFill/>
            </a:ln>
            <a:solidFill>
              <a:srgbClr val="FFCC00"/>
            </a:solidFill>
            <a:effectLst/>
            <a:latin typeface="Arial" charset="0"/>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PT_Vorlage_allgemein">
  <a:themeElements>
    <a:clrScheme name="PPT_Vorlage_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Vorlage_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PPT_Vorlage_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Vorlage_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Vorlage_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Vorlage_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Vorlage_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Vorlage_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Vorlage_allgemei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Vorlage_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Vorlage_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Vorlage_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Vorlage_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Vorlage_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Allgemein mit Master Stand 2011_02</Template>
  <TotalTime>0</TotalTime>
  <Words>3290</Words>
  <Application>Microsoft Office PowerPoint</Application>
  <PresentationFormat>A4-Papier (210x297 mm)</PresentationFormat>
  <Paragraphs>596</Paragraphs>
  <Slides>39</Slides>
  <Notes>39</Notes>
  <HiddenSlides>0</HiddenSlides>
  <MMClips>0</MMClips>
  <ScaleCrop>false</ScaleCrop>
  <HeadingPairs>
    <vt:vector size="4" baseType="variant">
      <vt:variant>
        <vt:lpstr>Design</vt:lpstr>
      </vt:variant>
      <vt:variant>
        <vt:i4>4</vt:i4>
      </vt:variant>
      <vt:variant>
        <vt:lpstr>Folientitel</vt:lpstr>
      </vt:variant>
      <vt:variant>
        <vt:i4>39</vt:i4>
      </vt:variant>
    </vt:vector>
  </HeadingPairs>
  <TitlesOfParts>
    <vt:vector size="43" baseType="lpstr">
      <vt:lpstr>1_PPT_Vorlage_allgemein</vt:lpstr>
      <vt:lpstr>3_PPT_Vorlage_allgemein</vt:lpstr>
      <vt:lpstr>Leer</vt:lpstr>
      <vt:lpstr>4_PPT_Vorlage_allgemein</vt:lpstr>
      <vt:lpstr>PowerPoint-Präsentation</vt:lpstr>
      <vt:lpstr>Agenda Auftaktveranstaltung 21.01.2014</vt:lpstr>
      <vt:lpstr>Agenda Auftaktveranstaltung 21.01.2014</vt:lpstr>
      <vt:lpstr>Die NLG – Niedersächsische Landgesellschaft mbH</vt:lpstr>
      <vt:lpstr>Die NLG – Niedersächsische Landgesellschaft mbH</vt:lpstr>
      <vt:lpstr>Aufgaben der NLG im Klimaschutzkonzept</vt:lpstr>
      <vt:lpstr>Agenda Auftaktveranstaltung 21.01.2014</vt:lpstr>
      <vt:lpstr>Klimaschutzinitiative</vt:lpstr>
      <vt:lpstr>Klimapolitische Ziele der Bundesregierung 2010</vt:lpstr>
      <vt:lpstr>Ablauf eines Klimaschutzkonzepts</vt:lpstr>
      <vt:lpstr>Ziele des Klimaschutzkonzepts</vt:lpstr>
      <vt:lpstr>Methodik des Klimaschutzkonzepts</vt:lpstr>
      <vt:lpstr>Kommunaler Klimaschutz trägt bei:</vt:lpstr>
      <vt:lpstr> </vt:lpstr>
      <vt:lpstr>Agenda Auftaktveranstaltung 21.01.2014</vt:lpstr>
      <vt:lpstr>Stromproduktion aus erneuerbaren Energien</vt:lpstr>
      <vt:lpstr>Energieproduktion aus erneuerbaren Energien (Bsp.) </vt:lpstr>
      <vt:lpstr>Datengrundlagen von der Samtgemeinde</vt:lpstr>
      <vt:lpstr>Datengrundlagen/ Auswertungen</vt:lpstr>
      <vt:lpstr>Strom-Wärme-Diagramme für eigene Liegenschaften (Gebäude, Bsp.)</vt:lpstr>
      <vt:lpstr>Auswertung für den Wärmeverbrauch (Bsp.)</vt:lpstr>
      <vt:lpstr>Energiemanagementtool für die Samtgemeinde (Bsp.)</vt:lpstr>
      <vt:lpstr>ECORegion -  t CO2 pro Einwohner </vt:lpstr>
      <vt:lpstr>Auswertung ECORegion - Energieverbrauch</vt:lpstr>
      <vt:lpstr>Auswertung ECORegion - Beispiele</vt:lpstr>
      <vt:lpstr>Auswertung ECORegion - Haushalte</vt:lpstr>
      <vt:lpstr>Auswertung ECORegion - Verkehr</vt:lpstr>
      <vt:lpstr>Auswertung ECORegion - Wirtschaft</vt:lpstr>
      <vt:lpstr>Inhalte Klimaschutzkonzept</vt:lpstr>
      <vt:lpstr>Ziele des Prozesses</vt:lpstr>
      <vt:lpstr>Maßnahmen</vt:lpstr>
      <vt:lpstr>Maßnahmenblatt</vt:lpstr>
      <vt:lpstr>Maßnahmenkatalog (Bsp.)</vt:lpstr>
      <vt:lpstr>Agenda Auftaktveranstaltung 21.01.2014</vt:lpstr>
      <vt:lpstr>Wer könnte ein Akteur sein?</vt:lpstr>
      <vt:lpstr>Weiteres Vorgehen</vt:lpstr>
      <vt:lpstr>Agenda Auftaktveranstaltung 21.01.2014</vt:lpstr>
      <vt:lpstr>Ansätze für Arbeitsgruppenthemen</vt:lpstr>
      <vt:lpstr>PowerPoint-Präsentation</vt:lpstr>
    </vt:vector>
  </TitlesOfParts>
  <Company>NLG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clusteradm</dc:creator>
  <cp:lastModifiedBy>Schröder, Sabine</cp:lastModifiedBy>
  <cp:revision>537</cp:revision>
  <cp:lastPrinted>2014-01-14T12:07:26Z</cp:lastPrinted>
  <dcterms:created xsi:type="dcterms:W3CDTF">2010-05-14T07:42:28Z</dcterms:created>
  <dcterms:modified xsi:type="dcterms:W3CDTF">2014-01-21T14:58:37Z</dcterms:modified>
</cp:coreProperties>
</file>